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15EA4"/>
    <a:srgbClr val="F8F8F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974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83337" y="3694804"/>
            <a:ext cx="5323202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93"/>
          <a:stretch/>
        </p:blipFill>
        <p:spPr>
          <a:xfrm>
            <a:off x="-96937" y="0"/>
            <a:ext cx="5680274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12" y="230809"/>
            <a:ext cx="3680790" cy="1226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83337" y="1214438"/>
            <a:ext cx="6188765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rgbClr val="015EA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95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blipFill>
            <a:blip r:embed="rId2">
              <a:alphaModFix amt="23000"/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15EA4"/>
                </a:solidFill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45DB5C-C716-4C3D-B282-DD3A5E32E796}" type="datetimeFigureOut">
              <a:rPr lang="en-GB" smtClean="0"/>
              <a:t>27/02/2025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12" y="230809"/>
            <a:ext cx="3680790" cy="122693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6839D-D15C-4D99-8C17-32F5354EA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31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45DB5C-C716-4C3D-B282-DD3A5E32E796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6839D-D15C-4D99-8C17-32F5354EA33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8175"/>
            <a:ext cx="10515600" cy="4121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15EA4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12" y="230809"/>
            <a:ext cx="3680790" cy="122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9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15EA4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45DB5C-C716-4C3D-B282-DD3A5E32E796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12" y="230809"/>
            <a:ext cx="3680790" cy="122693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6839D-D15C-4D99-8C17-32F5354EA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831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28026" y="2803525"/>
            <a:ext cx="214353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015EA4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500165" y="5148015"/>
            <a:ext cx="9569915" cy="1496741"/>
            <a:chOff x="2553244" y="5174025"/>
            <a:chExt cx="9569915" cy="149674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441"/>
            <a:stretch/>
          </p:blipFill>
          <p:spPr>
            <a:xfrm>
              <a:off x="4171301" y="5174027"/>
              <a:ext cx="1506687" cy="149673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2"/>
            <a:stretch/>
          </p:blipFill>
          <p:spPr>
            <a:xfrm flipH="1">
              <a:off x="2553244" y="5174027"/>
              <a:ext cx="1548493" cy="149673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6" r="15629"/>
            <a:stretch/>
          </p:blipFill>
          <p:spPr>
            <a:xfrm>
              <a:off x="5747552" y="5174026"/>
              <a:ext cx="1524105" cy="149673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3803" y="5174026"/>
              <a:ext cx="1570349" cy="149673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0566" y="5174026"/>
              <a:ext cx="1542307" cy="149673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6" r="-1"/>
            <a:stretch/>
          </p:blipFill>
          <p:spPr>
            <a:xfrm>
              <a:off x="10551714" y="5174025"/>
              <a:ext cx="1571445" cy="1496739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12" y="230809"/>
            <a:ext cx="3680790" cy="122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4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08043" y="256498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15EA4"/>
                </a:solidFill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45DB5C-C716-4C3D-B282-DD3A5E32E796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6839D-D15C-4D99-8C17-32F5354EA33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12" y="230809"/>
            <a:ext cx="3680790" cy="122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5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12" y="230809"/>
            <a:ext cx="3680790" cy="122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cheshireandmerseyside.nhs.uk/your-health/provider-collaboratives/cmast/diagnostics/endoscopy-network/endoscopy-case-studies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3337" y="1539558"/>
            <a:ext cx="6188765" cy="2387600"/>
          </a:xfrm>
        </p:spPr>
        <p:txBody>
          <a:bodyPr/>
          <a:lstStyle/>
          <a:p>
            <a:r>
              <a:rPr lang="en-GB" sz="3600" dirty="0"/>
              <a:t>Dysphagia</a:t>
            </a:r>
            <a:br>
              <a:rPr lang="en-GB" sz="3600" dirty="0"/>
            </a:br>
            <a:r>
              <a:rPr lang="en-GB" sz="2400" dirty="0"/>
              <a:t>Difficulty with the act of swallowing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3337" y="4252365"/>
            <a:ext cx="5323202" cy="1655762"/>
          </a:xfrm>
        </p:spPr>
        <p:txBody>
          <a:bodyPr/>
          <a:lstStyle/>
          <a:p>
            <a:r>
              <a:rPr lang="en-GB" sz="2000" dirty="0"/>
              <a:t>Education for healthcare professionals</a:t>
            </a:r>
          </a:p>
        </p:txBody>
      </p:sp>
    </p:spTree>
    <p:extLst>
      <p:ext uri="{BB962C8B-B14F-4D97-AF65-F5344CB8AC3E}">
        <p14:creationId xmlns:p14="http://schemas.microsoft.com/office/powerpoint/2010/main" val="1953082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6732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If dysphagia is reflux related Lifestyle measures can help with symptoms: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B0BB5B-A476-D76A-976A-25AE8967BF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4" t="1823" r="2148" b="2124"/>
          <a:stretch/>
        </p:blipFill>
        <p:spPr>
          <a:xfrm>
            <a:off x="1656080" y="1767839"/>
            <a:ext cx="8341360" cy="462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51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7859750" cy="1325563"/>
          </a:xfrm>
        </p:spPr>
        <p:txBody>
          <a:bodyPr/>
          <a:lstStyle/>
          <a:p>
            <a:r>
              <a:rPr lang="en-GB" dirty="0"/>
              <a:t>Endoscopy case studies - NHS Cheshire and Merseyside</a:t>
            </a:r>
          </a:p>
        </p:txBody>
      </p:sp>
      <p:pic>
        <p:nvPicPr>
          <p:cNvPr id="9" name="Content Placeholder 4">
            <a:hlinkClick r:id="rId2"/>
            <a:extLst>
              <a:ext uri="{FF2B5EF4-FFF2-40B4-BE49-F238E27FC236}">
                <a16:creationId xmlns:a16="http://schemas.microsoft.com/office/drawing/2014/main" id="{85F993C5-12F8-F50A-B952-9D0B44AF8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849" y="1825625"/>
            <a:ext cx="53183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87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4454BD-AB50-EFF8-B89F-23084376C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777" y="1814010"/>
            <a:ext cx="3286125" cy="32861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10921" y="1814010"/>
            <a:ext cx="8216589" cy="4121150"/>
          </a:xfrm>
        </p:spPr>
        <p:txBody>
          <a:bodyPr/>
          <a:lstStyle/>
          <a:p>
            <a:r>
              <a:rPr lang="en-GB" sz="2400" dirty="0"/>
              <a:t>Many causes of dysphagia and a common symptom in primary care – history and examination can indicate most appropriate route of investigation</a:t>
            </a:r>
          </a:p>
          <a:p>
            <a:r>
              <a:rPr lang="en-GB" sz="2400" dirty="0"/>
              <a:t>Edinburgh dysphagia score along with history and examination can help identify those at highest risk of malignancy</a:t>
            </a:r>
          </a:p>
          <a:p>
            <a:r>
              <a:rPr lang="en-GB" sz="2400" dirty="0"/>
              <a:t>Many non-malignant GI causes of dysphagia symptoms can be improved with conservative measures such as medication and lifestyle changes. </a:t>
            </a:r>
          </a:p>
          <a:p>
            <a:pPr marL="0" indent="0">
              <a:buNone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ü"/>
            </a:pP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1" y="365125"/>
            <a:ext cx="6220522" cy="1325563"/>
          </a:xfrm>
        </p:spPr>
        <p:txBody>
          <a:bodyPr>
            <a:normAutofit/>
          </a:bodyPr>
          <a:lstStyle/>
          <a:p>
            <a:r>
              <a:rPr lang="en-GB" dirty="0"/>
              <a:t>Key messages</a:t>
            </a:r>
          </a:p>
        </p:txBody>
      </p:sp>
    </p:spTree>
    <p:extLst>
      <p:ext uri="{BB962C8B-B14F-4D97-AF65-F5344CB8AC3E}">
        <p14:creationId xmlns:p14="http://schemas.microsoft.com/office/powerpoint/2010/main" val="1851186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BBBC80-AFE0-187F-5CA7-BA9DFDDBE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Definition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Causes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Assessment including EDS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Referral/Investigation guidance – NG12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Diagnostics and management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D9612C-8670-BCA5-EAB6-DB9250B59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Contents:</a:t>
            </a:r>
          </a:p>
        </p:txBody>
      </p:sp>
    </p:spTree>
    <p:extLst>
      <p:ext uri="{BB962C8B-B14F-4D97-AF65-F5344CB8AC3E}">
        <p14:creationId xmlns:p14="http://schemas.microsoft.com/office/powerpoint/2010/main" val="3909070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05468" y="1607092"/>
            <a:ext cx="9723492" cy="4121150"/>
          </a:xfrm>
        </p:spPr>
        <p:txBody>
          <a:bodyPr/>
          <a:lstStyle/>
          <a:p>
            <a:r>
              <a:rPr lang="en-GB" dirty="0"/>
              <a:t>Can be objective or subjective, structural or functional – thorough history and examination essential</a:t>
            </a:r>
          </a:p>
          <a:p>
            <a:r>
              <a:rPr lang="en-GB" dirty="0"/>
              <a:t>NICE Urgent suspected cancer referral guidelines recommend urgent referral for direct access upper GI endoscopy for dysphagia symptoms</a:t>
            </a:r>
          </a:p>
          <a:p>
            <a:r>
              <a:rPr lang="en-GB" dirty="0"/>
              <a:t> Edinburgh Dysphagia Score can be helpful to identify those at higher risk of malignancy as a cause for dysphagia</a:t>
            </a:r>
          </a:p>
          <a:p>
            <a:r>
              <a:rPr lang="en-GB" dirty="0"/>
              <a:t>Many non-malignant GI causes of dysphagia symptoms can be improved with conservative measures such as medication and lifestyle changes.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7828280" cy="1325563"/>
          </a:xfrm>
        </p:spPr>
        <p:txBody>
          <a:bodyPr/>
          <a:lstStyle/>
          <a:p>
            <a:r>
              <a:rPr lang="en-GB" dirty="0"/>
              <a:t>Dysphagia = Difficulty with the act of swallowing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E9B5241-7218-A278-5D41-FA284B1F4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C922A3-8FB1-6C09-7BB3-085407652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0415" y="2594610"/>
            <a:ext cx="157162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68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E4785B-E0A5-E9E6-21BC-EE741A854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713" y="2386012"/>
            <a:ext cx="2085975" cy="27813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63880" y="1690688"/>
            <a:ext cx="9951720" cy="4121150"/>
          </a:xfrm>
        </p:spPr>
        <p:txBody>
          <a:bodyPr/>
          <a:lstStyle/>
          <a:p>
            <a:r>
              <a:rPr lang="en-GB" dirty="0"/>
              <a:t>Dysphagia  = difficulty with the act of swallowing solids or Liquids</a:t>
            </a:r>
          </a:p>
          <a:p>
            <a:r>
              <a:rPr lang="en-GB" dirty="0"/>
              <a:t>It may be subjective or objective</a:t>
            </a:r>
          </a:p>
          <a:p>
            <a:r>
              <a:rPr lang="en-GB" dirty="0"/>
              <a:t>Can refer to food ‘sticking’ or not passing, a sensation of not being able to swallow, choking episodes or a globus sensation. </a:t>
            </a:r>
          </a:p>
          <a:p>
            <a:r>
              <a:rPr lang="en-GB" dirty="0"/>
              <a:t>Globus = sensation of a lump in throat </a:t>
            </a:r>
          </a:p>
          <a:p>
            <a:r>
              <a:rPr lang="en-GB" dirty="0"/>
              <a:t>Can be caused by functional or structural abnormalities or the oral cavity, pharynx, oesophagus or gastric areas </a:t>
            </a:r>
          </a:p>
          <a:p>
            <a:r>
              <a:rPr lang="en-GB" dirty="0"/>
              <a:t>Commonly occurring – one in 17 people in their lifetime.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779174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Causes</a:t>
            </a:r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074C9BCB-3D3C-B8EA-4571-BA6C29DE9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784076"/>
              </p:ext>
            </p:extLst>
          </p:nvPr>
        </p:nvGraphicFramePr>
        <p:xfrm>
          <a:off x="1146351" y="1280160"/>
          <a:ext cx="9899298" cy="5383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8083">
                  <a:extLst>
                    <a:ext uri="{9D8B030D-6E8A-4147-A177-3AD203B41FA5}">
                      <a16:colId xmlns:a16="http://schemas.microsoft.com/office/drawing/2014/main" val="3898191543"/>
                    </a:ext>
                  </a:extLst>
                </a:gridCol>
                <a:gridCol w="2248083">
                  <a:extLst>
                    <a:ext uri="{9D8B030D-6E8A-4147-A177-3AD203B41FA5}">
                      <a16:colId xmlns:a16="http://schemas.microsoft.com/office/drawing/2014/main" val="1030435302"/>
                    </a:ext>
                  </a:extLst>
                </a:gridCol>
                <a:gridCol w="2248083">
                  <a:extLst>
                    <a:ext uri="{9D8B030D-6E8A-4147-A177-3AD203B41FA5}">
                      <a16:colId xmlns:a16="http://schemas.microsoft.com/office/drawing/2014/main" val="1048326656"/>
                    </a:ext>
                  </a:extLst>
                </a:gridCol>
                <a:gridCol w="3155049">
                  <a:extLst>
                    <a:ext uri="{9D8B030D-6E8A-4147-A177-3AD203B41FA5}">
                      <a16:colId xmlns:a16="http://schemas.microsoft.com/office/drawing/2014/main" val="3803448111"/>
                    </a:ext>
                  </a:extLst>
                </a:gridCol>
              </a:tblGrid>
              <a:tr h="32490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Structural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Neurological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723554"/>
                  </a:ext>
                </a:extLst>
              </a:tr>
              <a:tr h="1055934">
                <a:tc>
                  <a:txBody>
                    <a:bodyPr/>
                    <a:lstStyle/>
                    <a:p>
                      <a:r>
                        <a:rPr lang="en-GB" sz="1600" dirty="0"/>
                        <a:t>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Dentition/dentures</a:t>
                      </a:r>
                    </a:p>
                    <a:p>
                      <a:r>
                        <a:rPr lang="en-GB" sz="1600" dirty="0"/>
                        <a:t>Xerostomia</a:t>
                      </a:r>
                    </a:p>
                    <a:p>
                      <a:r>
                        <a:rPr lang="en-GB" sz="1600" dirty="0"/>
                        <a:t>Craniofacial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528947"/>
                  </a:ext>
                </a:extLst>
              </a:tr>
              <a:tr h="2662626">
                <a:tc>
                  <a:txBody>
                    <a:bodyPr/>
                    <a:lstStyle/>
                    <a:p>
                      <a:r>
                        <a:rPr lang="en-GB" sz="1600" dirty="0"/>
                        <a:t>Pharyngeal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Pharyngeal pouch</a:t>
                      </a:r>
                    </a:p>
                    <a:p>
                      <a:r>
                        <a:rPr lang="en-GB" sz="1600" dirty="0"/>
                        <a:t>Cervical osteophytes</a:t>
                      </a:r>
                    </a:p>
                    <a:p>
                      <a:r>
                        <a:rPr lang="en-GB" sz="1600" dirty="0"/>
                        <a:t>Pharyngeal web</a:t>
                      </a:r>
                    </a:p>
                    <a:p>
                      <a:r>
                        <a:rPr lang="en-GB" sz="1600" dirty="0"/>
                        <a:t>Acute infection- Quinsy, epiglottitis, abscess etc</a:t>
                      </a:r>
                    </a:p>
                    <a:p>
                      <a:r>
                        <a:rPr lang="en-GB" sz="1600" dirty="0"/>
                        <a:t>Thermal Burn</a:t>
                      </a:r>
                    </a:p>
                    <a:p>
                      <a:r>
                        <a:rPr lang="en-GB" sz="1600" dirty="0"/>
                        <a:t>Iatrogenic – post radiation, tracheostomy etc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CVA</a:t>
                      </a:r>
                    </a:p>
                    <a:p>
                      <a:r>
                        <a:rPr lang="en-GB" sz="1600" dirty="0" err="1"/>
                        <a:t>Parkinsons</a:t>
                      </a:r>
                      <a:r>
                        <a:rPr lang="en-GB" sz="1600" dirty="0"/>
                        <a:t> disease</a:t>
                      </a:r>
                    </a:p>
                    <a:p>
                      <a:r>
                        <a:rPr lang="en-GB" sz="1600" dirty="0" err="1"/>
                        <a:t>Parkinsonisms</a:t>
                      </a:r>
                      <a:endParaRPr lang="en-GB" sz="1600" dirty="0"/>
                    </a:p>
                    <a:p>
                      <a:r>
                        <a:rPr lang="en-GB" sz="1600" dirty="0"/>
                        <a:t>Dementia</a:t>
                      </a:r>
                    </a:p>
                    <a:p>
                      <a:r>
                        <a:rPr lang="en-GB" sz="1600" dirty="0"/>
                        <a:t>MS</a:t>
                      </a:r>
                    </a:p>
                    <a:p>
                      <a:r>
                        <a:rPr lang="en-GB" sz="1600" dirty="0"/>
                        <a:t>MND</a:t>
                      </a:r>
                    </a:p>
                    <a:p>
                      <a:r>
                        <a:rPr lang="en-GB" sz="1600" dirty="0"/>
                        <a:t>Peripheral neuropathies</a:t>
                      </a:r>
                    </a:p>
                    <a:p>
                      <a:r>
                        <a:rPr lang="en-GB" sz="1600" dirty="0"/>
                        <a:t>Tardive dyskinesia</a:t>
                      </a:r>
                    </a:p>
                    <a:p>
                      <a:r>
                        <a:rPr lang="en-GB" sz="1600" dirty="0"/>
                        <a:t>Cervical discectomies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Inflammatory myopathy</a:t>
                      </a:r>
                    </a:p>
                    <a:p>
                      <a:r>
                        <a:rPr lang="en-GB" sz="1600" dirty="0"/>
                        <a:t>Cricopharyngeal dysfunction</a:t>
                      </a:r>
                    </a:p>
                    <a:p>
                      <a:r>
                        <a:rPr lang="en-GB" sz="1600" dirty="0"/>
                        <a:t>Respiratory conditions - COPD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019392"/>
                  </a:ext>
                </a:extLst>
              </a:tr>
              <a:tr h="1299611">
                <a:tc>
                  <a:txBody>
                    <a:bodyPr/>
                    <a:lstStyle/>
                    <a:p>
                      <a:r>
                        <a:rPr lang="en-GB" sz="1600" dirty="0"/>
                        <a:t>Oesophageal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GORD</a:t>
                      </a:r>
                    </a:p>
                    <a:p>
                      <a:r>
                        <a:rPr lang="en-GB" sz="1600" dirty="0"/>
                        <a:t>Oesophagitis</a:t>
                      </a:r>
                    </a:p>
                    <a:p>
                      <a:r>
                        <a:rPr lang="en-GB" sz="1600" dirty="0"/>
                        <a:t>Peptic strictures</a:t>
                      </a:r>
                    </a:p>
                    <a:p>
                      <a:r>
                        <a:rPr lang="en-GB" sz="1600" dirty="0"/>
                        <a:t>Thyroid compression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Oesophageal dysmotility</a:t>
                      </a:r>
                    </a:p>
                    <a:p>
                      <a:r>
                        <a:rPr lang="en-GB" sz="1600" dirty="0"/>
                        <a:t>Achalasia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Eosinophilic oesophagitis</a:t>
                      </a:r>
                    </a:p>
                    <a:p>
                      <a:r>
                        <a:rPr lang="en-GB" sz="1600" dirty="0"/>
                        <a:t>Systemic sclerosis</a:t>
                      </a:r>
                    </a:p>
                    <a:p>
                      <a:r>
                        <a:rPr lang="en-GB" sz="1600" dirty="0"/>
                        <a:t>Lymphocytic oesophagitis</a:t>
                      </a:r>
                    </a:p>
                    <a:p>
                      <a:r>
                        <a:rPr lang="en-GB" sz="1600" dirty="0" err="1"/>
                        <a:t>Sjogrens</a:t>
                      </a:r>
                      <a:r>
                        <a:rPr lang="en-GB" sz="1600" dirty="0"/>
                        <a:t> 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100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664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90716" y="1253722"/>
            <a:ext cx="9161283" cy="41211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Duration – important to establish if acute or chronic – short history more indicative of malignancy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Consider the different phases of swallow: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Oral phase – can they chew adequately?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Pharyngeal phase – are there signs that the airway is not being adequately protected leading to aspiration?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Oesophageal phase – are there issues of slow passage of food, obstruction or regurgitation?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Asking where the difficulty in swallowing is felt can sometimes localise the site of issue – suprasternal may be more likely to be pharyngeal vs retrosternal for oesophageal. But lacks specificity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Edinburgh Dysphagia Score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Risk factors – smoking and alcohol are independent risk factors for head and neck and oesophageal cancer.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Examination, including weight, </a:t>
            </a:r>
            <a:r>
              <a:rPr lang="en-GB" sz="1800" dirty="0" err="1"/>
              <a:t>abdo</a:t>
            </a:r>
            <a:r>
              <a:rPr lang="en-GB" sz="1800" dirty="0"/>
              <a:t> exam etc.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Sequalae – weight, nutrition etc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8C8222-F12D-3D7E-F5B8-9CF310DEB8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691" t="2716" r="15394" b="7704"/>
          <a:stretch/>
        </p:blipFill>
        <p:spPr>
          <a:xfrm>
            <a:off x="9651999" y="2321678"/>
            <a:ext cx="2237719" cy="177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13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360" y="295296"/>
            <a:ext cx="8600440" cy="1325563"/>
          </a:xfrm>
        </p:spPr>
        <p:txBody>
          <a:bodyPr>
            <a:normAutofit/>
          </a:bodyPr>
          <a:lstStyle/>
          <a:p>
            <a:r>
              <a:rPr lang="en-GB" dirty="0"/>
              <a:t>Red flag symptoms for oesophageal cancer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2F8831-8E22-EB71-B15B-F753CD10D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690688"/>
            <a:ext cx="5181600" cy="4351338"/>
          </a:xfrm>
        </p:spPr>
        <p:txBody>
          <a:bodyPr>
            <a:normAutofit/>
          </a:bodyPr>
          <a:lstStyle/>
          <a:p>
            <a:pPr fontAlgn="base"/>
            <a:r>
              <a:rPr lang="en-GB" sz="2200" b="1" i="0" dirty="0">
                <a:effectLst/>
              </a:rPr>
              <a:t>Red flag symptoms for oesophageal cancer that should prompt urgent referral (&lt;2 weeks) for upper gastrointestinal endoscopy</a:t>
            </a:r>
          </a:p>
          <a:p>
            <a:pPr lvl="1" fontAlgn="base"/>
            <a:r>
              <a:rPr lang="en-GB" sz="2200" b="0" i="0" dirty="0">
                <a:effectLst/>
              </a:rPr>
              <a:t>Dysphagia or</a:t>
            </a:r>
          </a:p>
          <a:p>
            <a:pPr lvl="1" fontAlgn="base"/>
            <a:r>
              <a:rPr lang="en-GB" sz="2200" b="0" i="0" dirty="0">
                <a:effectLst/>
              </a:rPr>
              <a:t>Aged 55 and over with unintentional weight loss and any of the following:</a:t>
            </a:r>
          </a:p>
          <a:p>
            <a:pPr lvl="1" fontAlgn="base"/>
            <a:r>
              <a:rPr lang="en-GB" sz="2200" b="0" i="0" dirty="0">
                <a:effectLst/>
              </a:rPr>
              <a:t>Upper abdominal pain</a:t>
            </a:r>
          </a:p>
          <a:p>
            <a:pPr lvl="1" fontAlgn="base"/>
            <a:r>
              <a:rPr lang="en-GB" sz="2200" b="0" i="0" dirty="0">
                <a:effectLst/>
              </a:rPr>
              <a:t>Reflux</a:t>
            </a:r>
          </a:p>
          <a:p>
            <a:pPr lvl="1" fontAlgn="base"/>
            <a:r>
              <a:rPr lang="en-GB" sz="2200" b="0" i="0" dirty="0">
                <a:effectLst/>
              </a:rPr>
              <a:t>Dyspepsia</a:t>
            </a:r>
          </a:p>
          <a:p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C4E2BA-BF9C-CD30-1541-FC9E717C3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280" y="2310925"/>
            <a:ext cx="6130036" cy="191563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E70768-00CD-A3D7-549C-AC6E1357CA4E}"/>
              </a:ext>
            </a:extLst>
          </p:cNvPr>
          <p:cNvSpPr txBox="1"/>
          <p:nvPr/>
        </p:nvSpPr>
        <p:spPr>
          <a:xfrm>
            <a:off x="5796280" y="4916626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* Be aware that dysphagia localised to above the clavicles, associated with hoarseness or neck could indicate a Head &amp; Neck cancer and referral on an Urgent Suspected Head and Neck cancer pathway should be considered.</a:t>
            </a:r>
          </a:p>
        </p:txBody>
      </p:sp>
    </p:spTree>
    <p:extLst>
      <p:ext uri="{BB962C8B-B14F-4D97-AF65-F5344CB8AC3E}">
        <p14:creationId xmlns:p14="http://schemas.microsoft.com/office/powerpoint/2010/main" val="3372775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84300" y="1205865"/>
            <a:ext cx="10569499" cy="412115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1600" b="0" i="0" dirty="0">
                <a:solidFill>
                  <a:srgbClr val="333333"/>
                </a:solidFill>
                <a:effectLst/>
                <a:latin typeface="+mj-lt"/>
              </a:rPr>
              <a:t>A national prospective cohort study has confirmed that EDS has high sensitivity and negative predictive value for UGI cancer, and recommended a modified version be used for triage of urgent suspected cancer referrals.  Useful to include information in referral for interpretation in secondary care, not to use as a referral decision tool in primary care</a:t>
            </a:r>
            <a:endParaRPr lang="en-GB" sz="16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1" y="365125"/>
            <a:ext cx="6465848" cy="1325563"/>
          </a:xfrm>
        </p:spPr>
        <p:txBody>
          <a:bodyPr/>
          <a:lstStyle/>
          <a:p>
            <a:r>
              <a:rPr lang="en-GB" dirty="0"/>
              <a:t>Edinburgh Dysphagia Score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15498" y="5693558"/>
            <a:ext cx="42707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lnSpc>
                <a:spcPct val="100000"/>
              </a:lnSpc>
            </a:pPr>
            <a:r>
              <a:rPr lang="en-GB" sz="1100" b="1" dirty="0">
                <a:solidFill>
                  <a:srgbClr val="FFFFFF"/>
                </a:solidFill>
              </a:rPr>
              <a:t>Nonsteroidal anti-inflammatory drugs (NSAIDs)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6C4924-30D4-57C1-8122-E212B279964B}"/>
              </a:ext>
            </a:extLst>
          </p:cNvPr>
          <p:cNvSpPr txBox="1"/>
          <p:nvPr/>
        </p:nvSpPr>
        <p:spPr>
          <a:xfrm>
            <a:off x="2780500" y="2228887"/>
            <a:ext cx="8168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/>
              <a:t>A + B + C + D + E + F = score. If &gt;3.5 high risk malignancy. </a:t>
            </a:r>
          </a:p>
        </p:txBody>
      </p:sp>
      <p:graphicFrame>
        <p:nvGraphicFramePr>
          <p:cNvPr id="33" name="Table 4">
            <a:extLst>
              <a:ext uri="{FF2B5EF4-FFF2-40B4-BE49-F238E27FC236}">
                <a16:creationId xmlns:a16="http://schemas.microsoft.com/office/drawing/2014/main" id="{7F2609E8-ECF2-88B9-F9E6-4E86C11EB5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308817"/>
              </p:ext>
            </p:extLst>
          </p:nvPr>
        </p:nvGraphicFramePr>
        <p:xfrm>
          <a:off x="350520" y="2824480"/>
          <a:ext cx="2108199" cy="3503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657">
                  <a:extLst>
                    <a:ext uri="{9D8B030D-6E8A-4147-A177-3AD203B41FA5}">
                      <a16:colId xmlns:a16="http://schemas.microsoft.com/office/drawing/2014/main" val="4128193591"/>
                    </a:ext>
                  </a:extLst>
                </a:gridCol>
                <a:gridCol w="915542">
                  <a:extLst>
                    <a:ext uri="{9D8B030D-6E8A-4147-A177-3AD203B41FA5}">
                      <a16:colId xmlns:a16="http://schemas.microsoft.com/office/drawing/2014/main" val="3134029049"/>
                    </a:ext>
                  </a:extLst>
                </a:gridCol>
              </a:tblGrid>
              <a:tr h="544872">
                <a:tc>
                  <a:txBody>
                    <a:bodyPr/>
                    <a:lstStyle/>
                    <a:p>
                      <a:r>
                        <a:rPr lang="en-GB" dirty="0"/>
                        <a:t>A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Points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046106"/>
                  </a:ext>
                </a:extLst>
              </a:tr>
              <a:tr h="422607">
                <a:tc>
                  <a:txBody>
                    <a:bodyPr/>
                    <a:lstStyle/>
                    <a:p>
                      <a:r>
                        <a:rPr lang="en-GB" dirty="0"/>
                        <a:t>18-39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669517"/>
                  </a:ext>
                </a:extLst>
              </a:tr>
              <a:tr h="422607">
                <a:tc>
                  <a:txBody>
                    <a:bodyPr/>
                    <a:lstStyle/>
                    <a:p>
                      <a:r>
                        <a:rPr lang="en-GB" dirty="0"/>
                        <a:t>40-49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909375"/>
                  </a:ext>
                </a:extLst>
              </a:tr>
              <a:tr h="422607">
                <a:tc>
                  <a:txBody>
                    <a:bodyPr/>
                    <a:lstStyle/>
                    <a:p>
                      <a:r>
                        <a:rPr lang="en-GB" dirty="0"/>
                        <a:t>50-59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356371"/>
                  </a:ext>
                </a:extLst>
              </a:tr>
              <a:tr h="422607">
                <a:tc>
                  <a:txBody>
                    <a:bodyPr/>
                    <a:lstStyle/>
                    <a:p>
                      <a:r>
                        <a:rPr lang="en-GB" dirty="0"/>
                        <a:t>60-69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225430"/>
                  </a:ext>
                </a:extLst>
              </a:tr>
              <a:tr h="422607">
                <a:tc>
                  <a:txBody>
                    <a:bodyPr/>
                    <a:lstStyle/>
                    <a:p>
                      <a:r>
                        <a:rPr lang="en-GB" dirty="0"/>
                        <a:t>70-79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69795"/>
                  </a:ext>
                </a:extLst>
              </a:tr>
              <a:tr h="422607">
                <a:tc>
                  <a:txBody>
                    <a:bodyPr/>
                    <a:lstStyle/>
                    <a:p>
                      <a:r>
                        <a:rPr lang="en-GB" dirty="0"/>
                        <a:t>80-89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722537"/>
                  </a:ext>
                </a:extLst>
              </a:tr>
              <a:tr h="422607">
                <a:tc>
                  <a:txBody>
                    <a:bodyPr/>
                    <a:lstStyle/>
                    <a:p>
                      <a:r>
                        <a:rPr lang="en-GB" dirty="0"/>
                        <a:t>90-99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028993"/>
                  </a:ext>
                </a:extLst>
              </a:tr>
            </a:tbl>
          </a:graphicData>
        </a:graphic>
      </p:graphicFrame>
      <p:graphicFrame>
        <p:nvGraphicFramePr>
          <p:cNvPr id="34" name="Table 6">
            <a:extLst>
              <a:ext uri="{FF2B5EF4-FFF2-40B4-BE49-F238E27FC236}">
                <a16:creationId xmlns:a16="http://schemas.microsoft.com/office/drawing/2014/main" id="{E5CD90F4-2675-DBEA-09B7-B32B20DDF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746940"/>
              </p:ext>
            </p:extLst>
          </p:nvPr>
        </p:nvGraphicFramePr>
        <p:xfrm>
          <a:off x="2736520" y="2824481"/>
          <a:ext cx="247556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780">
                  <a:extLst>
                    <a:ext uri="{9D8B030D-6E8A-4147-A177-3AD203B41FA5}">
                      <a16:colId xmlns:a16="http://schemas.microsoft.com/office/drawing/2014/main" val="2309810016"/>
                    </a:ext>
                  </a:extLst>
                </a:gridCol>
                <a:gridCol w="1237780">
                  <a:extLst>
                    <a:ext uri="{9D8B030D-6E8A-4147-A177-3AD203B41FA5}">
                      <a16:colId xmlns:a16="http://schemas.microsoft.com/office/drawing/2014/main" val="105250909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r>
                        <a:rPr lang="en-GB" dirty="0"/>
                        <a:t>B 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37424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GB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734949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GB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675322"/>
                  </a:ext>
                </a:extLst>
              </a:tr>
            </a:tbl>
          </a:graphicData>
        </a:graphic>
      </p:graphicFrame>
      <p:graphicFrame>
        <p:nvGraphicFramePr>
          <p:cNvPr id="35" name="Table 7">
            <a:extLst>
              <a:ext uri="{FF2B5EF4-FFF2-40B4-BE49-F238E27FC236}">
                <a16:creationId xmlns:a16="http://schemas.microsoft.com/office/drawing/2014/main" id="{061F50BB-BF64-CA8B-F6E2-EC17D16FF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435278"/>
              </p:ext>
            </p:extLst>
          </p:nvPr>
        </p:nvGraphicFramePr>
        <p:xfrm>
          <a:off x="5489880" y="2824480"/>
          <a:ext cx="2749880" cy="1632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940">
                  <a:extLst>
                    <a:ext uri="{9D8B030D-6E8A-4147-A177-3AD203B41FA5}">
                      <a16:colId xmlns:a16="http://schemas.microsoft.com/office/drawing/2014/main" val="2316820426"/>
                    </a:ext>
                  </a:extLst>
                </a:gridCol>
                <a:gridCol w="1374940">
                  <a:extLst>
                    <a:ext uri="{9D8B030D-6E8A-4147-A177-3AD203B41FA5}">
                      <a16:colId xmlns:a16="http://schemas.microsoft.com/office/drawing/2014/main" val="2985067278"/>
                    </a:ext>
                  </a:extLst>
                </a:gridCol>
              </a:tblGrid>
              <a:tr h="758441">
                <a:tc>
                  <a:txBody>
                    <a:bodyPr/>
                    <a:lstStyle/>
                    <a:p>
                      <a:r>
                        <a:rPr lang="en-GB" dirty="0"/>
                        <a:t>C Current acid reflux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35466"/>
                  </a:ext>
                </a:extLst>
              </a:tr>
              <a:tr h="436822"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81653"/>
                  </a:ext>
                </a:extLst>
              </a:tr>
              <a:tr h="436822"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278880"/>
                  </a:ext>
                </a:extLst>
              </a:tr>
            </a:tbl>
          </a:graphicData>
        </a:graphic>
      </p:graphicFrame>
      <p:graphicFrame>
        <p:nvGraphicFramePr>
          <p:cNvPr id="36" name="Table 8">
            <a:extLst>
              <a:ext uri="{FF2B5EF4-FFF2-40B4-BE49-F238E27FC236}">
                <a16:creationId xmlns:a16="http://schemas.microsoft.com/office/drawing/2014/main" id="{D37DC757-76B9-1E7D-B8CF-E9FD5493D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087933"/>
              </p:ext>
            </p:extLst>
          </p:nvPr>
        </p:nvGraphicFramePr>
        <p:xfrm>
          <a:off x="8475625" y="2824480"/>
          <a:ext cx="3017074" cy="1977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537">
                  <a:extLst>
                    <a:ext uri="{9D8B030D-6E8A-4147-A177-3AD203B41FA5}">
                      <a16:colId xmlns:a16="http://schemas.microsoft.com/office/drawing/2014/main" val="1058810964"/>
                    </a:ext>
                  </a:extLst>
                </a:gridCol>
                <a:gridCol w="1508537">
                  <a:extLst>
                    <a:ext uri="{9D8B030D-6E8A-4147-A177-3AD203B41FA5}">
                      <a16:colId xmlns:a16="http://schemas.microsoft.com/office/drawing/2014/main" val="614697661"/>
                    </a:ext>
                  </a:extLst>
                </a:gridCol>
              </a:tblGrid>
              <a:tr h="1048398">
                <a:tc>
                  <a:txBody>
                    <a:bodyPr/>
                    <a:lstStyle/>
                    <a:p>
                      <a:r>
                        <a:rPr lang="en-GB" dirty="0"/>
                        <a:t>D Dysphagia localises to the neck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6606"/>
                  </a:ext>
                </a:extLst>
              </a:tr>
              <a:tr h="394577"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569483"/>
                  </a:ext>
                </a:extLst>
              </a:tr>
              <a:tr h="394577"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81954"/>
                  </a:ext>
                </a:extLst>
              </a:tr>
            </a:tbl>
          </a:graphicData>
        </a:graphic>
      </p:graphicFrame>
      <p:graphicFrame>
        <p:nvGraphicFramePr>
          <p:cNvPr id="37" name="Table 9">
            <a:extLst>
              <a:ext uri="{FF2B5EF4-FFF2-40B4-BE49-F238E27FC236}">
                <a16:creationId xmlns:a16="http://schemas.microsoft.com/office/drawing/2014/main" id="{5E88CEAE-7CEB-6A70-028D-5714F68E7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75004"/>
              </p:ext>
            </p:extLst>
          </p:nvPr>
        </p:nvGraphicFramePr>
        <p:xfrm>
          <a:off x="2736520" y="4662032"/>
          <a:ext cx="3613480" cy="1494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740">
                  <a:extLst>
                    <a:ext uri="{9D8B030D-6E8A-4147-A177-3AD203B41FA5}">
                      <a16:colId xmlns:a16="http://schemas.microsoft.com/office/drawing/2014/main" val="664594700"/>
                    </a:ext>
                  </a:extLst>
                </a:gridCol>
                <a:gridCol w="1806740">
                  <a:extLst>
                    <a:ext uri="{9D8B030D-6E8A-4147-A177-3AD203B41FA5}">
                      <a16:colId xmlns:a16="http://schemas.microsoft.com/office/drawing/2014/main" val="1520889894"/>
                    </a:ext>
                  </a:extLst>
                </a:gridCol>
              </a:tblGrid>
              <a:tr h="569694">
                <a:tc>
                  <a:txBody>
                    <a:bodyPr/>
                    <a:lstStyle/>
                    <a:p>
                      <a:r>
                        <a:rPr lang="en-GB" dirty="0"/>
                        <a:t>E Weight Loss &gt;3kg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130120"/>
                  </a:ext>
                </a:extLst>
              </a:tr>
              <a:tr h="427057"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28988"/>
                  </a:ext>
                </a:extLst>
              </a:tr>
              <a:tr h="427057"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939058"/>
                  </a:ext>
                </a:extLst>
              </a:tr>
            </a:tbl>
          </a:graphicData>
        </a:graphic>
      </p:graphicFrame>
      <p:graphicFrame>
        <p:nvGraphicFramePr>
          <p:cNvPr id="38" name="Table 10">
            <a:extLst>
              <a:ext uri="{FF2B5EF4-FFF2-40B4-BE49-F238E27FC236}">
                <a16:creationId xmlns:a16="http://schemas.microsoft.com/office/drawing/2014/main" id="{7B43BF6D-1F74-AB64-6961-D4468F1BD9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839094"/>
              </p:ext>
            </p:extLst>
          </p:nvPr>
        </p:nvGraphicFramePr>
        <p:xfrm>
          <a:off x="7722455" y="4969598"/>
          <a:ext cx="3770244" cy="1715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122">
                  <a:extLst>
                    <a:ext uri="{9D8B030D-6E8A-4147-A177-3AD203B41FA5}">
                      <a16:colId xmlns:a16="http://schemas.microsoft.com/office/drawing/2014/main" val="2774275919"/>
                    </a:ext>
                  </a:extLst>
                </a:gridCol>
                <a:gridCol w="1885122">
                  <a:extLst>
                    <a:ext uri="{9D8B030D-6E8A-4147-A177-3AD203B41FA5}">
                      <a16:colId xmlns:a16="http://schemas.microsoft.com/office/drawing/2014/main" val="3225965292"/>
                    </a:ext>
                  </a:extLst>
                </a:gridCol>
              </a:tblGrid>
              <a:tr h="684185">
                <a:tc>
                  <a:txBody>
                    <a:bodyPr/>
                    <a:lstStyle/>
                    <a:p>
                      <a:r>
                        <a:rPr lang="en-GB" dirty="0"/>
                        <a:t>F Duration of symptoms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289417"/>
                  </a:ext>
                </a:extLst>
              </a:tr>
              <a:tr h="515618"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413060"/>
                  </a:ext>
                </a:extLst>
              </a:tr>
              <a:tr h="515618"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262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300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92615" y="1496135"/>
            <a:ext cx="10515600" cy="4121150"/>
          </a:xfrm>
        </p:spPr>
        <p:txBody>
          <a:bodyPr/>
          <a:lstStyle/>
          <a:p>
            <a:r>
              <a:rPr lang="en-GB" dirty="0"/>
              <a:t>Endoscopy </a:t>
            </a:r>
          </a:p>
          <a:p>
            <a:r>
              <a:rPr lang="en-GB" dirty="0"/>
              <a:t>Treatment of underlying cause if diagnosed. </a:t>
            </a:r>
          </a:p>
          <a:p>
            <a:r>
              <a:rPr lang="en-GB" dirty="0"/>
              <a:t>Consider Speech and Language Therapy</a:t>
            </a:r>
          </a:p>
          <a:p>
            <a:r>
              <a:rPr lang="en-GB" dirty="0"/>
              <a:t>Consider dietician input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600" b="1" dirty="0">
              <a:solidFill>
                <a:srgbClr val="0E0E0E"/>
              </a:solidFill>
              <a:latin typeface="Calibri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>
              <a:solidFill>
                <a:srgbClr val="0E0E0E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>
              <a:solidFill>
                <a:srgbClr val="0E0E0E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>
              <a:solidFill>
                <a:srgbClr val="0E0E0E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>
              <a:solidFill>
                <a:srgbClr val="0E0E0E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>
                <a:solidFill>
                  <a:srgbClr val="0E0E0E"/>
                </a:solidFill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>
                <a:solidFill>
                  <a:srgbClr val="0E0E0E"/>
                </a:solidFill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>
                <a:solidFill>
                  <a:srgbClr val="0E0E0E"/>
                </a:solidFill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>
              <a:solidFill>
                <a:srgbClr val="0E0E0E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Diagnosis and outcomes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3C82D20-E3EE-A231-1A58-2041D248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696" y="4365943"/>
            <a:ext cx="3403301" cy="20272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71C452-102A-CD02-1DB2-7ED164DC7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039" y="4365942"/>
            <a:ext cx="2926081" cy="20272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E7D853-E104-E1EF-523B-BE41343A8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237" y="4419779"/>
            <a:ext cx="3068004" cy="191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3405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</TotalTime>
  <Words>741</Words>
  <Application>Microsoft Office PowerPoint</Application>
  <PresentationFormat>Widescreen</PresentationFormat>
  <Paragraphs>146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title slide</vt:lpstr>
      <vt:lpstr>Dysphagia Difficulty with the act of swallowing</vt:lpstr>
      <vt:lpstr>Contents:</vt:lpstr>
      <vt:lpstr>Dysphagia = Difficulty with the act of swallowing</vt:lpstr>
      <vt:lpstr>Description</vt:lpstr>
      <vt:lpstr>Causes</vt:lpstr>
      <vt:lpstr>Assessment</vt:lpstr>
      <vt:lpstr>Red flag symptoms for oesophageal cancer </vt:lpstr>
      <vt:lpstr>Edinburgh Dysphagia Score</vt:lpstr>
      <vt:lpstr>Diagnosis and outcomes </vt:lpstr>
      <vt:lpstr>If dysphagia is reflux related Lifestyle measures can help with symptoms:</vt:lpstr>
      <vt:lpstr>Endoscopy case studies - NHS Cheshire and Merseyside</vt:lpstr>
      <vt:lpstr>Key messages</vt:lpstr>
    </vt:vector>
  </TitlesOfParts>
  <Company>The Clatterbridge Cancer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Toiviainen</dc:creator>
  <cp:lastModifiedBy>TOIVIAINEN, Victoria (THE CLATTERBRIDGE CANCER CENTRE NHS FOUNDATION TRUST)</cp:lastModifiedBy>
  <cp:revision>21</cp:revision>
  <dcterms:created xsi:type="dcterms:W3CDTF">2024-03-21T12:57:54Z</dcterms:created>
  <dcterms:modified xsi:type="dcterms:W3CDTF">2025-02-27T11:22:37Z</dcterms:modified>
</cp:coreProperties>
</file>