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0"/>
  </p:notesMasterIdLst>
  <p:sldIdLst>
    <p:sldId id="339" r:id="rId4"/>
    <p:sldId id="337" r:id="rId5"/>
    <p:sldId id="2147473096" r:id="rId6"/>
    <p:sldId id="2147473097" r:id="rId7"/>
    <p:sldId id="2147473092" r:id="rId8"/>
    <p:sldId id="2147473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2E9E6-4129-4A41-87CE-89C020B3CC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887B98-CF5C-48F7-9C58-3F9E9294B2D4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Deliver 24/25 plan</a:t>
          </a:r>
        </a:p>
      </dgm:t>
    </dgm:pt>
    <dgm:pt modelId="{5B66815C-34A0-482F-BB58-7A0B08D0C3AA}" type="parTrans" cxnId="{510C2B08-C89F-46B6-B31E-1A9CC8E623E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0CAE-6369-421F-BEEC-D54BA005C780}" type="sibTrans" cxnId="{510C2B08-C89F-46B6-B31E-1A9CC8E623E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D8E9-641D-49B1-B783-1D09820B4852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Development of 25/26 workplans</a:t>
          </a:r>
        </a:p>
      </dgm:t>
    </dgm:pt>
    <dgm:pt modelId="{2523A855-4836-4E12-8858-78937B7CC26B}" type="parTrans" cxnId="{90B6BA27-EB4B-4028-8A00-8342C6B2FB1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68786-C9B1-453B-9245-5B8972B855AC}" type="sibTrans" cxnId="{90B6BA27-EB4B-4028-8A00-8342C6B2FB1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DF4AE-A6E8-4BD4-A793-898E64C9C8AA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Development of payroll case for change</a:t>
          </a:r>
        </a:p>
      </dgm:t>
    </dgm:pt>
    <dgm:pt modelId="{5E5F2F30-69B3-4923-843A-338A1F6FC6A7}" type="parTrans" cxnId="{56835061-5104-449E-A5FD-445D16A01AF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DFF20-BD1F-45AB-AAA0-8C7B99064CEA}" type="sibTrans" cxnId="{56835061-5104-449E-A5FD-445D16A01AF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43080-BBC8-43D5-8C61-170BE5EB775F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Governance &amp; Risk</a:t>
          </a:r>
        </a:p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&amp; Legal</a:t>
          </a:r>
        </a:p>
      </dgm:t>
    </dgm:pt>
    <dgm:pt modelId="{407C3A94-BF1D-4620-A554-DE3AA5C7A205}" type="parTrans" cxnId="{B9BFD389-5C70-4B5C-A276-8E6532D6A8D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D4B21-9521-4921-830F-A156EBC495E0}" type="sibTrans" cxnId="{B9BFD389-5C70-4B5C-A276-8E6532D6A8D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BB652-881B-4603-807A-29F31CF3ACF6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Continue to monitor Meds QIPP in detail</a:t>
          </a:r>
        </a:p>
      </dgm:t>
    </dgm:pt>
    <dgm:pt modelId="{1E06B3FC-70D4-479D-AC97-8D3DC393AB61}" type="parTrans" cxnId="{5344E1CC-63EF-4295-A3FA-C6099684067A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04B94-A3EB-4142-96A9-E70F3873B67F}" type="sibTrans" cxnId="{5344E1CC-63EF-4295-A3FA-C6099684067A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DA45A-AE5B-4852-A638-DA9FDE9A1CDE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Development of procurement rolling work plan </a:t>
          </a:r>
        </a:p>
      </dgm:t>
    </dgm:pt>
    <dgm:pt modelId="{0FA569C2-BCCC-4A4D-9681-6C425A4E0355}" type="parTrans" cxnId="{D99C92BD-B67E-42FA-872C-97CE8172F1D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05706-A7D0-4795-978F-3FBF4505E5AE}" type="sibTrans" cxnId="{D99C92BD-B67E-42FA-872C-97CE8172F1D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6B94E-E14C-4575-8447-8337472B26F3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Complete the system case for change identifying financial opportunities </a:t>
          </a:r>
        </a:p>
      </dgm:t>
    </dgm:pt>
    <dgm:pt modelId="{33DEA1D6-35FA-4235-A214-3EA3E575EA57}" type="parTrans" cxnId="{43CB5735-829A-4394-B1CA-98DC69CDCE5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3BC36-D9D3-402A-A832-58544C03DAE2}" type="sibTrans" cxnId="{43CB5735-829A-4394-B1CA-98DC69CDCE5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EA4D1-63BF-4D1E-A07C-6E8015892311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Finalise HCD reporting</a:t>
          </a:r>
        </a:p>
      </dgm:t>
    </dgm:pt>
    <dgm:pt modelId="{5241AB27-06DE-45F3-B0C3-22737E581FB5}" type="parTrans" cxnId="{0EA8D59E-994C-4C0B-971B-8B484358C892}">
      <dgm:prSet/>
      <dgm:spPr/>
      <dgm:t>
        <a:bodyPr/>
        <a:lstStyle/>
        <a:p>
          <a:endParaRPr lang="en-GB"/>
        </a:p>
      </dgm:t>
    </dgm:pt>
    <dgm:pt modelId="{7F812F5C-3163-40BF-B784-A2807C416769}" type="sibTrans" cxnId="{0EA8D59E-994C-4C0B-971B-8B484358C892}">
      <dgm:prSet/>
      <dgm:spPr/>
      <dgm:t>
        <a:bodyPr/>
        <a:lstStyle/>
        <a:p>
          <a:endParaRPr lang="en-GB"/>
        </a:p>
      </dgm:t>
    </dgm:pt>
    <dgm:pt modelId="{7EB5EED5-85A0-4508-9FD7-3909E0E21E6B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Support national indemnity insurances workstream</a:t>
          </a:r>
        </a:p>
      </dgm:t>
    </dgm:pt>
    <dgm:pt modelId="{18C5AF2A-AFB7-467D-B257-0D408644C7AC}" type="parTrans" cxnId="{6C71D460-4DA6-48C4-B1BE-D427E0D1A900}">
      <dgm:prSet/>
      <dgm:spPr/>
      <dgm:t>
        <a:bodyPr/>
        <a:lstStyle/>
        <a:p>
          <a:endParaRPr lang="en-GB"/>
        </a:p>
      </dgm:t>
    </dgm:pt>
    <dgm:pt modelId="{4CFE1F03-61D9-4C9D-8CD5-6C91B9DF3E1C}" type="sibTrans" cxnId="{6C71D460-4DA6-48C4-B1BE-D427E0D1A900}">
      <dgm:prSet/>
      <dgm:spPr/>
      <dgm:t>
        <a:bodyPr/>
        <a:lstStyle/>
        <a:p>
          <a:endParaRPr lang="en-GB"/>
        </a:p>
      </dgm:t>
    </dgm:pt>
    <dgm:pt modelId="{86B9E96B-1F0F-4B98-B8C5-4531985B81F5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Continue to validate procurement savings with all providers </a:t>
          </a:r>
        </a:p>
      </dgm:t>
    </dgm:pt>
    <dgm:pt modelId="{453C323B-4176-44F1-9FC6-46F143838E5D}" type="parTrans" cxnId="{0888EBA1-D914-4041-8337-873D1459045E}">
      <dgm:prSet/>
      <dgm:spPr/>
      <dgm:t>
        <a:bodyPr/>
        <a:lstStyle/>
        <a:p>
          <a:endParaRPr lang="en-GB"/>
        </a:p>
      </dgm:t>
    </dgm:pt>
    <dgm:pt modelId="{5B7F9548-2647-4101-B8E8-99E8D87C5ACB}" type="sibTrans" cxnId="{0888EBA1-D914-4041-8337-873D1459045E}">
      <dgm:prSet/>
      <dgm:spPr/>
      <dgm:t>
        <a:bodyPr/>
        <a:lstStyle/>
        <a:p>
          <a:endParaRPr lang="en-GB"/>
        </a:p>
      </dgm:t>
    </dgm:pt>
    <dgm:pt modelId="{073B3B11-E11C-4208-8E0C-EC97DC5E4FED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Digital/Estates</a:t>
          </a:r>
        </a:p>
      </dgm:t>
    </dgm:pt>
    <dgm:pt modelId="{737F84B5-8E0F-463B-A212-087922C4300A}" type="parTrans" cxnId="{1756034C-40D5-4844-AA8D-2E3E5E314107}">
      <dgm:prSet/>
      <dgm:spPr/>
      <dgm:t>
        <a:bodyPr/>
        <a:lstStyle/>
        <a:p>
          <a:endParaRPr lang="en-GB"/>
        </a:p>
      </dgm:t>
    </dgm:pt>
    <dgm:pt modelId="{941FB859-CD91-4285-BCE5-E580C5A0469C}" type="sibTrans" cxnId="{1756034C-40D5-4844-AA8D-2E3E5E314107}">
      <dgm:prSet/>
      <dgm:spPr/>
      <dgm:t>
        <a:bodyPr/>
        <a:lstStyle/>
        <a:p>
          <a:endParaRPr lang="en-GB"/>
        </a:p>
      </dgm:t>
    </dgm:pt>
    <dgm:pt modelId="{5B6FEDA7-0C19-4E0B-A894-700C2216C17B}">
      <dgm:prSet custT="1"/>
      <dgm:spPr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Continued review of non-pay opportunities</a:t>
          </a:r>
        </a:p>
      </dgm:t>
    </dgm:pt>
    <dgm:pt modelId="{ACC0A5F2-2138-4F86-B39A-30661694F039}" type="parTrans" cxnId="{08288C51-A78D-419F-9773-2D85A38EF6D1}">
      <dgm:prSet/>
      <dgm:spPr/>
      <dgm:t>
        <a:bodyPr/>
        <a:lstStyle/>
        <a:p>
          <a:endParaRPr lang="en-GB"/>
        </a:p>
      </dgm:t>
    </dgm:pt>
    <dgm:pt modelId="{CD8E4BE6-05BD-494E-B3BD-03700900070D}" type="sibTrans" cxnId="{08288C51-A78D-419F-9773-2D85A38EF6D1}">
      <dgm:prSet/>
      <dgm:spPr/>
      <dgm:t>
        <a:bodyPr/>
        <a:lstStyle/>
        <a:p>
          <a:endParaRPr lang="en-GB"/>
        </a:p>
      </dgm:t>
    </dgm:pt>
    <dgm:pt modelId="{5D4EC3C2-0ECC-4420-9006-A8B9A6BEFDAD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Identification of additional benchmarking opportunities</a:t>
          </a:r>
        </a:p>
      </dgm:t>
    </dgm:pt>
    <dgm:pt modelId="{1C89131C-CC14-4898-A7BE-EBDBD22E302E}" type="parTrans" cxnId="{1A0B8749-C9A0-4D78-BAC0-DFED8BE847AB}">
      <dgm:prSet/>
      <dgm:spPr/>
      <dgm:t>
        <a:bodyPr/>
        <a:lstStyle/>
        <a:p>
          <a:endParaRPr lang="en-GB"/>
        </a:p>
      </dgm:t>
    </dgm:pt>
    <dgm:pt modelId="{1191B71A-8551-46D7-B635-C811CD1969E8}" type="sibTrans" cxnId="{1A0B8749-C9A0-4D78-BAC0-DFED8BE847AB}">
      <dgm:prSet/>
      <dgm:spPr/>
      <dgm:t>
        <a:bodyPr/>
        <a:lstStyle/>
        <a:p>
          <a:endParaRPr lang="en-GB"/>
        </a:p>
      </dgm:t>
    </dgm:pt>
    <dgm:pt modelId="{D5FE9F4D-14C1-47E6-A749-01603BB854E3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Medicines optimisation</a:t>
          </a:r>
        </a:p>
      </dgm:t>
    </dgm:pt>
    <dgm:pt modelId="{014AB83C-BA18-44D2-8753-EE8940FB13B4}" type="parTrans" cxnId="{AE782F9C-D408-43D7-97F7-D4E4C009A250}">
      <dgm:prSet/>
      <dgm:spPr/>
      <dgm:t>
        <a:bodyPr/>
        <a:lstStyle/>
        <a:p>
          <a:endParaRPr lang="en-GB"/>
        </a:p>
      </dgm:t>
    </dgm:pt>
    <dgm:pt modelId="{4838DE02-8B49-4316-A8E0-57CC2969D9F2}" type="sibTrans" cxnId="{AE782F9C-D408-43D7-97F7-D4E4C009A250}">
      <dgm:prSet/>
      <dgm:spPr/>
      <dgm:t>
        <a:bodyPr/>
        <a:lstStyle/>
        <a:p>
          <a:endParaRPr lang="en-GB"/>
        </a:p>
      </dgm:t>
    </dgm:pt>
    <dgm:pt modelId="{F1F91187-DE68-4E71-9329-B1B255440DC9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BlueTeq</a:t>
          </a: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FCFE6-07E4-48C9-8AE2-8B02C149B223}" type="parTrans" cxnId="{863E13AA-8AAE-4EA6-A641-EAC56484A19C}">
      <dgm:prSet/>
      <dgm:spPr/>
      <dgm:t>
        <a:bodyPr/>
        <a:lstStyle/>
        <a:p>
          <a:endParaRPr lang="en-GB"/>
        </a:p>
      </dgm:t>
    </dgm:pt>
    <dgm:pt modelId="{2BD979FE-7A94-4F52-ABF6-F134F8C1E60A}" type="sibTrans" cxnId="{863E13AA-8AAE-4EA6-A641-EAC56484A19C}">
      <dgm:prSet/>
      <dgm:spPr/>
      <dgm:t>
        <a:bodyPr/>
        <a:lstStyle/>
        <a:p>
          <a:endParaRPr lang="en-GB"/>
        </a:p>
      </dgm:t>
    </dgm:pt>
    <dgm:pt modelId="{CB4CCF76-3AF7-498C-8BE1-4AF94FC0423B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Polypharmacy</a:t>
          </a:r>
        </a:p>
      </dgm:t>
    </dgm:pt>
    <dgm:pt modelId="{7A0027F3-D9CF-4B8F-9A15-B3E57F5C2E83}" type="parTrans" cxnId="{E6453FB3-60AD-4A23-9257-5D1CB3D71F63}">
      <dgm:prSet/>
      <dgm:spPr/>
      <dgm:t>
        <a:bodyPr/>
        <a:lstStyle/>
        <a:p>
          <a:endParaRPr lang="en-GB"/>
        </a:p>
      </dgm:t>
    </dgm:pt>
    <dgm:pt modelId="{DD904E90-239B-4463-B083-2CB5D0EBBB7D}" type="sibTrans" cxnId="{E6453FB3-60AD-4A23-9257-5D1CB3D71F63}">
      <dgm:prSet/>
      <dgm:spPr/>
      <dgm:t>
        <a:bodyPr/>
        <a:lstStyle/>
        <a:p>
          <a:endParaRPr lang="en-GB"/>
        </a:p>
      </dgm:t>
    </dgm:pt>
    <dgm:pt modelId="{A117B8F5-56E7-44DF-8D3E-8EC6ABAE7BDD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Development of an implementation plan</a:t>
          </a:r>
        </a:p>
      </dgm:t>
    </dgm:pt>
    <dgm:pt modelId="{B3173F19-BB2A-4DD4-807F-9EEA419934F4}" type="parTrans" cxnId="{1E720E24-497C-494D-9ECF-E6992876566F}">
      <dgm:prSet/>
      <dgm:spPr/>
      <dgm:t>
        <a:bodyPr/>
        <a:lstStyle/>
        <a:p>
          <a:endParaRPr lang="en-GB"/>
        </a:p>
      </dgm:t>
    </dgm:pt>
    <dgm:pt modelId="{139B6B5F-9656-4FB1-BB8E-25B599FB474A}" type="sibTrans" cxnId="{1E720E24-497C-494D-9ECF-E6992876566F}">
      <dgm:prSet/>
      <dgm:spPr/>
      <dgm:t>
        <a:bodyPr/>
        <a:lstStyle/>
        <a:p>
          <a:endParaRPr lang="en-GB"/>
        </a:p>
      </dgm:t>
    </dgm:pt>
    <dgm:pt modelId="{674651B5-CA1C-48A0-A45F-7B38267603AF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Support necessary trust governance processes</a:t>
          </a:r>
        </a:p>
      </dgm:t>
    </dgm:pt>
    <dgm:pt modelId="{EF3EBA4A-6CF4-42A7-B7D6-EA4D2A552ADB}" type="parTrans" cxnId="{527B14E7-FA57-4687-AFC8-5D56E500E678}">
      <dgm:prSet/>
      <dgm:spPr/>
      <dgm:t>
        <a:bodyPr/>
        <a:lstStyle/>
        <a:p>
          <a:endParaRPr lang="en-GB"/>
        </a:p>
      </dgm:t>
    </dgm:pt>
    <dgm:pt modelId="{5E08DDFA-16D7-47F2-A114-139E962DA209}" type="sibTrans" cxnId="{527B14E7-FA57-4687-AFC8-5D56E500E678}">
      <dgm:prSet/>
      <dgm:spPr/>
      <dgm:t>
        <a:bodyPr/>
        <a:lstStyle/>
        <a:p>
          <a:endParaRPr lang="en-GB"/>
        </a:p>
      </dgm:t>
    </dgm:pt>
    <dgm:pt modelId="{A92A4AE1-2B37-4A4F-A71B-67E4BCF08C01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Support Liverpool legal collaboration with continued engagement</a:t>
          </a:r>
        </a:p>
      </dgm:t>
    </dgm:pt>
    <dgm:pt modelId="{F801C45C-C467-4579-BA69-7D52D090D343}" type="parTrans" cxnId="{83219A9C-9AFC-445F-BA3F-80F26C3C71E5}">
      <dgm:prSet/>
      <dgm:spPr/>
      <dgm:t>
        <a:bodyPr/>
        <a:lstStyle/>
        <a:p>
          <a:endParaRPr lang="en-GB"/>
        </a:p>
      </dgm:t>
    </dgm:pt>
    <dgm:pt modelId="{7F009C15-7BC6-4883-9C93-37D204DE7B82}" type="sibTrans" cxnId="{83219A9C-9AFC-445F-BA3F-80F26C3C71E5}">
      <dgm:prSet/>
      <dgm:spPr/>
      <dgm:t>
        <a:bodyPr/>
        <a:lstStyle/>
        <a:p>
          <a:endParaRPr lang="en-GB"/>
        </a:p>
      </dgm:t>
    </dgm:pt>
    <dgm:pt modelId="{1EB3FA0B-97EA-48B1-9626-919AC01E3042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IPC network to produce first draft of system C Diff tool kits</a:t>
          </a:r>
        </a:p>
      </dgm:t>
    </dgm:pt>
    <dgm:pt modelId="{E5F1D9E8-C4B3-4FAC-B4E7-22B6434D43CA}" type="parTrans" cxnId="{81139C78-DFE1-4091-863C-5E09FFACA099}">
      <dgm:prSet/>
      <dgm:spPr/>
      <dgm:t>
        <a:bodyPr/>
        <a:lstStyle/>
        <a:p>
          <a:endParaRPr lang="en-GB"/>
        </a:p>
      </dgm:t>
    </dgm:pt>
    <dgm:pt modelId="{E52A8E6A-06EF-4C68-8428-8FFED077E78A}" type="sibTrans" cxnId="{81139C78-DFE1-4091-863C-5E09FFACA099}">
      <dgm:prSet/>
      <dgm:spPr/>
      <dgm:t>
        <a:bodyPr/>
        <a:lstStyle/>
        <a:p>
          <a:endParaRPr lang="en-GB"/>
        </a:p>
      </dgm:t>
    </dgm:pt>
    <dgm:pt modelId="{67CE1F46-D704-4711-BA4E-682F8BD69129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2281D-D661-414C-9B65-9B2B75CB5EAF}" type="parTrans" cxnId="{247B71B8-FAD6-4069-B015-D23FCFE386C4}">
      <dgm:prSet/>
      <dgm:spPr/>
      <dgm:t>
        <a:bodyPr/>
        <a:lstStyle/>
        <a:p>
          <a:endParaRPr lang="en-GB"/>
        </a:p>
      </dgm:t>
    </dgm:pt>
    <dgm:pt modelId="{72486C98-A1DE-4D2C-84A1-CB52D5D4BD40}" type="sibTrans" cxnId="{247B71B8-FAD6-4069-B015-D23FCFE386C4}">
      <dgm:prSet/>
      <dgm:spPr/>
      <dgm:t>
        <a:bodyPr/>
        <a:lstStyle/>
        <a:p>
          <a:endParaRPr lang="en-GB"/>
        </a:p>
      </dgm:t>
    </dgm:pt>
    <dgm:pt modelId="{9D8D1AE5-C718-4DA1-B541-27C21CBF39D9}">
      <dgm:prSet custT="1"/>
      <dgm:spPr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Progress C&amp;M transport scheme</a:t>
          </a:r>
        </a:p>
      </dgm:t>
    </dgm:pt>
    <dgm:pt modelId="{D09493CA-54B1-4D34-9CD9-BD44C046458B}" type="parTrans" cxnId="{5C8FA1B9-B348-4F87-B108-2ED37BBB62D2}">
      <dgm:prSet/>
      <dgm:spPr/>
      <dgm:t>
        <a:bodyPr/>
        <a:lstStyle/>
        <a:p>
          <a:endParaRPr lang="en-GB"/>
        </a:p>
      </dgm:t>
    </dgm:pt>
    <dgm:pt modelId="{6096F5EC-825E-409E-A86F-7974A2F84712}" type="sibTrans" cxnId="{5C8FA1B9-B348-4F87-B108-2ED37BBB62D2}">
      <dgm:prSet/>
      <dgm:spPr/>
      <dgm:t>
        <a:bodyPr/>
        <a:lstStyle/>
        <a:p>
          <a:endParaRPr lang="en-GB"/>
        </a:p>
      </dgm:t>
    </dgm:pt>
    <dgm:pt modelId="{4EB6A47B-DDEA-4AD0-A086-5E5B981178F7}">
      <dgm:prSet phldrT="[Text]" custT="1"/>
      <dgm:spPr>
        <a:solidFill>
          <a:schemeClr val="accent5">
            <a:lumMod val="40000"/>
            <a:lumOff val="60000"/>
            <a:alpha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Development of procurement analytical platforms</a:t>
          </a:r>
        </a:p>
      </dgm:t>
    </dgm:pt>
    <dgm:pt modelId="{1A636A3E-41BA-4000-B123-D1B293EDF001}" type="parTrans" cxnId="{53D18530-139F-4B3F-8DD2-CAADDDAB4D3F}">
      <dgm:prSet/>
      <dgm:spPr/>
      <dgm:t>
        <a:bodyPr/>
        <a:lstStyle/>
        <a:p>
          <a:endParaRPr lang="en-GB"/>
        </a:p>
      </dgm:t>
    </dgm:pt>
    <dgm:pt modelId="{8E061656-68E8-4BC2-95DC-13311C4528E5}" type="sibTrans" cxnId="{53D18530-139F-4B3F-8DD2-CAADDDAB4D3F}">
      <dgm:prSet/>
      <dgm:spPr/>
      <dgm:t>
        <a:bodyPr/>
        <a:lstStyle/>
        <a:p>
          <a:endParaRPr lang="en-GB"/>
        </a:p>
      </dgm:t>
    </dgm:pt>
    <dgm:pt modelId="{ADB192CB-7D4D-43BE-81EF-ABB1A0B4181A}">
      <dgm:prSet custT="1"/>
      <dgm:spPr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Continue development of AI/RPA system strategy in partnership with ICB</a:t>
          </a:r>
        </a:p>
      </dgm:t>
    </dgm:pt>
    <dgm:pt modelId="{97DA4CE9-DAB5-49B8-B938-97FCC7D8C6CD}" type="parTrans" cxnId="{075F456B-D613-41BC-81B8-DA2D19B866C4}">
      <dgm:prSet/>
      <dgm:spPr/>
      <dgm:t>
        <a:bodyPr/>
        <a:lstStyle/>
        <a:p>
          <a:endParaRPr lang="en-GB"/>
        </a:p>
      </dgm:t>
    </dgm:pt>
    <dgm:pt modelId="{8CF8C0A6-B0B5-4C7A-9CCC-7BC5D1F2B334}" type="sibTrans" cxnId="{075F456B-D613-41BC-81B8-DA2D19B866C4}">
      <dgm:prSet/>
      <dgm:spPr/>
      <dgm:t>
        <a:bodyPr/>
        <a:lstStyle/>
        <a:p>
          <a:endParaRPr lang="en-GB"/>
        </a:p>
      </dgm:t>
    </dgm:pt>
    <dgm:pt modelId="{CC9BBE29-2B3D-46E7-81A8-76B230EEA20C}">
      <dgm:prSet custT="1"/>
      <dgm:spPr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Bid for national RPA funding in relation to waiting list validation</a:t>
          </a:r>
        </a:p>
      </dgm:t>
    </dgm:pt>
    <dgm:pt modelId="{331FE3AD-C848-47C8-9BA1-0ECDC4C57F3A}" type="parTrans" cxnId="{E17760F6-E82F-42FC-BDEF-0D8ADEEEBC93}">
      <dgm:prSet/>
      <dgm:spPr/>
      <dgm:t>
        <a:bodyPr/>
        <a:lstStyle/>
        <a:p>
          <a:endParaRPr lang="en-GB"/>
        </a:p>
      </dgm:t>
    </dgm:pt>
    <dgm:pt modelId="{805D64B4-FFB6-4607-A909-20CFBE83BE28}" type="sibTrans" cxnId="{E17760F6-E82F-42FC-BDEF-0D8ADEEEBC93}">
      <dgm:prSet/>
      <dgm:spPr/>
      <dgm:t>
        <a:bodyPr/>
        <a:lstStyle/>
        <a:p>
          <a:endParaRPr lang="en-GB"/>
        </a:p>
      </dgm:t>
    </dgm:pt>
    <dgm:pt modelId="{A05DB5C0-C549-464C-ADB5-04931AD94C23}">
      <dgm:prSet custT="1"/>
      <dgm:spPr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673F7E-DA94-4FEE-A8CF-729246BD86EE}" type="parTrans" cxnId="{D961C50A-1DD4-40D7-87ED-8C1D1F42246D}">
      <dgm:prSet/>
      <dgm:spPr/>
      <dgm:t>
        <a:bodyPr/>
        <a:lstStyle/>
        <a:p>
          <a:endParaRPr lang="en-GB"/>
        </a:p>
      </dgm:t>
    </dgm:pt>
    <dgm:pt modelId="{6E90857F-A878-4E1E-BC1E-40D963642E7C}" type="sibTrans" cxnId="{D961C50A-1DD4-40D7-87ED-8C1D1F42246D}">
      <dgm:prSet/>
      <dgm:spPr/>
      <dgm:t>
        <a:bodyPr/>
        <a:lstStyle/>
        <a:p>
          <a:endParaRPr lang="en-GB"/>
        </a:p>
      </dgm:t>
    </dgm:pt>
    <dgm:pt modelId="{FFE5D400-77CF-4523-B772-0D67D50224CD}" type="pres">
      <dgm:prSet presAssocID="{F0A2E9E6-4129-4A41-87CE-89C020B3CC12}" presName="Name0" presStyleCnt="0">
        <dgm:presLayoutVars>
          <dgm:dir/>
          <dgm:animLvl val="lvl"/>
          <dgm:resizeHandles val="exact"/>
        </dgm:presLayoutVars>
      </dgm:prSet>
      <dgm:spPr/>
    </dgm:pt>
    <dgm:pt modelId="{52B1ADCC-09A3-4847-9E99-6D0031DBE2C7}" type="pres">
      <dgm:prSet presAssocID="{39887B98-CF5C-48F7-9C58-3F9E9294B2D4}" presName="composite" presStyleCnt="0"/>
      <dgm:spPr/>
    </dgm:pt>
    <dgm:pt modelId="{F0D94BDB-E745-4F1D-9B6F-CBB73BB58C15}" type="pres">
      <dgm:prSet presAssocID="{39887B98-CF5C-48F7-9C58-3F9E9294B2D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33BE5B1-3B4C-46E4-8FFB-3ACD45F49C33}" type="pres">
      <dgm:prSet presAssocID="{39887B98-CF5C-48F7-9C58-3F9E9294B2D4}" presName="desTx" presStyleLbl="alignAccFollowNode1" presStyleIdx="0" presStyleCnt="5">
        <dgm:presLayoutVars>
          <dgm:bulletEnabled val="1"/>
        </dgm:presLayoutVars>
      </dgm:prSet>
      <dgm:spPr/>
    </dgm:pt>
    <dgm:pt modelId="{EE55955E-836C-4DA2-A43E-0D155B2D9F92}" type="pres">
      <dgm:prSet presAssocID="{53720CAE-6369-421F-BEEC-D54BA005C780}" presName="space" presStyleCnt="0"/>
      <dgm:spPr/>
    </dgm:pt>
    <dgm:pt modelId="{5E446B83-0B52-4B01-A4C6-076910CB8D75}" type="pres">
      <dgm:prSet presAssocID="{4FA4D8E9-641D-49B1-B783-1D09820B4852}" presName="composite" presStyleCnt="0"/>
      <dgm:spPr/>
    </dgm:pt>
    <dgm:pt modelId="{0C89630E-AFB1-473D-9EC7-274AD73A7605}" type="pres">
      <dgm:prSet presAssocID="{4FA4D8E9-641D-49B1-B783-1D09820B485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3A1501C-B6A3-42E1-BC49-F19D85ED6935}" type="pres">
      <dgm:prSet presAssocID="{4FA4D8E9-641D-49B1-B783-1D09820B4852}" presName="desTx" presStyleLbl="alignAccFollowNode1" presStyleIdx="1" presStyleCnt="5">
        <dgm:presLayoutVars>
          <dgm:bulletEnabled val="1"/>
        </dgm:presLayoutVars>
      </dgm:prSet>
      <dgm:spPr/>
    </dgm:pt>
    <dgm:pt modelId="{F28A9328-9E51-4572-8DBE-AFE4C3538FBF}" type="pres">
      <dgm:prSet presAssocID="{DE568786-C9B1-453B-9245-5B8972B855AC}" presName="space" presStyleCnt="0"/>
      <dgm:spPr/>
    </dgm:pt>
    <dgm:pt modelId="{528FE560-ABEA-4A55-BA4E-B8FC2FA05FFB}" type="pres">
      <dgm:prSet presAssocID="{2B3DF4AE-A6E8-4BD4-A793-898E64C9C8AA}" presName="composite" presStyleCnt="0"/>
      <dgm:spPr/>
    </dgm:pt>
    <dgm:pt modelId="{BB1484C4-229D-48D2-A677-C0DBD0EB104A}" type="pres">
      <dgm:prSet presAssocID="{2B3DF4AE-A6E8-4BD4-A793-898E64C9C8A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2C371AB-EAB2-4F55-8F94-6654B771B4E0}" type="pres">
      <dgm:prSet presAssocID="{2B3DF4AE-A6E8-4BD4-A793-898E64C9C8AA}" presName="desTx" presStyleLbl="alignAccFollowNode1" presStyleIdx="2" presStyleCnt="5">
        <dgm:presLayoutVars>
          <dgm:bulletEnabled val="1"/>
        </dgm:presLayoutVars>
      </dgm:prSet>
      <dgm:spPr/>
    </dgm:pt>
    <dgm:pt modelId="{280878B9-D28D-4449-91BA-DDE58293D58F}" type="pres">
      <dgm:prSet presAssocID="{388DFF20-BD1F-45AB-AAA0-8C7B99064CEA}" presName="space" presStyleCnt="0"/>
      <dgm:spPr/>
    </dgm:pt>
    <dgm:pt modelId="{F17DFC3A-1F1C-4D04-9FB4-766BB768E960}" type="pres">
      <dgm:prSet presAssocID="{83443080-BBC8-43D5-8C61-170BE5EB775F}" presName="composite" presStyleCnt="0"/>
      <dgm:spPr/>
    </dgm:pt>
    <dgm:pt modelId="{4BEDEC12-1394-42A5-A8C0-AFAE49E1EB0F}" type="pres">
      <dgm:prSet presAssocID="{83443080-BBC8-43D5-8C61-170BE5EB775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6C2961B-89C9-4E36-B340-31F182373C2B}" type="pres">
      <dgm:prSet presAssocID="{83443080-BBC8-43D5-8C61-170BE5EB775F}" presName="desTx" presStyleLbl="alignAccFollowNode1" presStyleIdx="3" presStyleCnt="5">
        <dgm:presLayoutVars>
          <dgm:bulletEnabled val="1"/>
        </dgm:presLayoutVars>
      </dgm:prSet>
      <dgm:spPr/>
    </dgm:pt>
    <dgm:pt modelId="{DF64F90C-4A04-4EC6-9D0F-DC37D561E83F}" type="pres">
      <dgm:prSet presAssocID="{B3AD4B21-9521-4921-830F-A156EBC495E0}" presName="space" presStyleCnt="0"/>
      <dgm:spPr/>
    </dgm:pt>
    <dgm:pt modelId="{17EC79A3-4F25-4FC6-8E2A-4FA72B7B9D63}" type="pres">
      <dgm:prSet presAssocID="{073B3B11-E11C-4208-8E0C-EC97DC5E4FED}" presName="composite" presStyleCnt="0"/>
      <dgm:spPr/>
    </dgm:pt>
    <dgm:pt modelId="{457E63EE-EAFB-4CD0-B26C-0CB7819FD40C}" type="pres">
      <dgm:prSet presAssocID="{073B3B11-E11C-4208-8E0C-EC97DC5E4FE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82B1333-33E3-4FCC-B995-316320AFF06D}" type="pres">
      <dgm:prSet presAssocID="{073B3B11-E11C-4208-8E0C-EC97DC5E4FED}" presName="desTx" presStyleLbl="alignAccFollowNode1" presStyleIdx="4" presStyleCnt="5">
        <dgm:presLayoutVars>
          <dgm:bulletEnabled val="1"/>
        </dgm:presLayoutVars>
      </dgm:prSet>
      <dgm:spPr>
        <a:xfrm>
          <a:off x="8917151" y="1528695"/>
          <a:ext cx="1954397" cy="2854800"/>
        </a:xfrm>
        <a:prstGeom prst="rect">
          <a:avLst/>
        </a:prstGeom>
      </dgm:spPr>
    </dgm:pt>
  </dgm:ptLst>
  <dgm:cxnLst>
    <dgm:cxn modelId="{510C2B08-C89F-46B6-B31E-1A9CC8E623EE}" srcId="{F0A2E9E6-4129-4A41-87CE-89C020B3CC12}" destId="{39887B98-CF5C-48F7-9C58-3F9E9294B2D4}" srcOrd="0" destOrd="0" parTransId="{5B66815C-34A0-482F-BB58-7A0B08D0C3AA}" sibTransId="{53720CAE-6369-421F-BEEC-D54BA005C780}"/>
    <dgm:cxn modelId="{D961C50A-1DD4-40D7-87ED-8C1D1F42246D}" srcId="{073B3B11-E11C-4208-8E0C-EC97DC5E4FED}" destId="{A05DB5C0-C549-464C-ADB5-04931AD94C23}" srcOrd="4" destOrd="0" parTransId="{F7673F7E-DA94-4FEE-A8CF-729246BD86EE}" sibTransId="{6E90857F-A878-4E1E-BC1E-40D963642E7C}"/>
    <dgm:cxn modelId="{1E720E24-497C-494D-9ECF-E6992876566F}" srcId="{2B3DF4AE-A6E8-4BD4-A793-898E64C9C8AA}" destId="{A117B8F5-56E7-44DF-8D3E-8EC6ABAE7BDD}" srcOrd="1" destOrd="0" parTransId="{B3173F19-BB2A-4DD4-807F-9EEA419934F4}" sibTransId="{139B6B5F-9656-4FB1-BB8E-25B599FB474A}"/>
    <dgm:cxn modelId="{E8713B26-8598-488A-AE25-102EEDFA4107}" type="presOf" srcId="{83443080-BBC8-43D5-8C61-170BE5EB775F}" destId="{4BEDEC12-1394-42A5-A8C0-AFAE49E1EB0F}" srcOrd="0" destOrd="0" presId="urn:microsoft.com/office/officeart/2005/8/layout/hList1"/>
    <dgm:cxn modelId="{90B6BA27-EB4B-4028-8A00-8342C6B2FB18}" srcId="{F0A2E9E6-4129-4A41-87CE-89C020B3CC12}" destId="{4FA4D8E9-641D-49B1-B783-1D09820B4852}" srcOrd="1" destOrd="0" parTransId="{2523A855-4836-4E12-8858-78937B7CC26B}" sibTransId="{DE568786-C9B1-453B-9245-5B8972B855AC}"/>
    <dgm:cxn modelId="{6A46C12D-A203-4193-AE23-F62E1F5B0560}" type="presOf" srcId="{CC9BBE29-2B3D-46E7-81A8-76B230EEA20C}" destId="{782B1333-33E3-4FCC-B995-316320AFF06D}" srcOrd="0" destOrd="3" presId="urn:microsoft.com/office/officeart/2005/8/layout/hList1"/>
    <dgm:cxn modelId="{53D18530-139F-4B3F-8DD2-CAADDDAB4D3F}" srcId="{4FA4D8E9-641D-49B1-B783-1D09820B4852}" destId="{4EB6A47B-DDEA-4AD0-A086-5E5B981178F7}" srcOrd="1" destOrd="0" parTransId="{1A636A3E-41BA-4000-B123-D1B293EDF001}" sibTransId="{8E061656-68E8-4BC2-95DC-13311C4528E5}"/>
    <dgm:cxn modelId="{43CB5735-829A-4394-B1CA-98DC69CDCE55}" srcId="{2B3DF4AE-A6E8-4BD4-A793-898E64C9C8AA}" destId="{9836B94E-E14C-4575-8447-8337472B26F3}" srcOrd="0" destOrd="0" parTransId="{33DEA1D6-35FA-4235-A214-3EA3E575EA57}" sibTransId="{6E63BC36-D9D3-402A-A832-58544C03DAE2}"/>
    <dgm:cxn modelId="{CA43233D-6654-4C09-AB1B-81FD23C591AB}" type="presOf" srcId="{684EA4D1-63BF-4D1E-A07C-6E8015892311}" destId="{233BE5B1-3B4C-46E4-8FFB-3ACD45F49C33}" srcOrd="0" destOrd="1" presId="urn:microsoft.com/office/officeart/2005/8/layout/hList1"/>
    <dgm:cxn modelId="{554AE73F-12BC-4762-BDD4-272126ABC73A}" type="presOf" srcId="{F1F91187-DE68-4E71-9329-B1B255440DC9}" destId="{D3A1501C-B6A3-42E1-BC49-F19D85ED6935}" srcOrd="0" destOrd="4" presId="urn:microsoft.com/office/officeart/2005/8/layout/hList1"/>
    <dgm:cxn modelId="{6C71D460-4DA6-48C4-B1BE-D427E0D1A900}" srcId="{83443080-BBC8-43D5-8C61-170BE5EB775F}" destId="{7EB5EED5-85A0-4508-9FD7-3909E0E21E6B}" srcOrd="0" destOrd="0" parTransId="{18C5AF2A-AFB7-467D-B257-0D408644C7AC}" sibTransId="{4CFE1F03-61D9-4C9D-8CD5-6C91B9DF3E1C}"/>
    <dgm:cxn modelId="{56835061-5104-449E-A5FD-445D16A01AFF}" srcId="{F0A2E9E6-4129-4A41-87CE-89C020B3CC12}" destId="{2B3DF4AE-A6E8-4BD4-A793-898E64C9C8AA}" srcOrd="2" destOrd="0" parTransId="{5E5F2F30-69B3-4923-843A-338A1F6FC6A7}" sibTransId="{388DFF20-BD1F-45AB-AAA0-8C7B99064CEA}"/>
    <dgm:cxn modelId="{117F7346-4FBE-4A46-A299-9CDB67A0CFB2}" type="presOf" srcId="{A92A4AE1-2B37-4A4F-A71B-67E4BCF08C01}" destId="{56C2961B-89C9-4E36-B340-31F182373C2B}" srcOrd="0" destOrd="1" presId="urn:microsoft.com/office/officeart/2005/8/layout/hList1"/>
    <dgm:cxn modelId="{731E6B67-E7BB-4CF2-A3F1-539F3F3AFEE6}" type="presOf" srcId="{073B3B11-E11C-4208-8E0C-EC97DC5E4FED}" destId="{457E63EE-EAFB-4CD0-B26C-0CB7819FD40C}" srcOrd="0" destOrd="0" presId="urn:microsoft.com/office/officeart/2005/8/layout/hList1"/>
    <dgm:cxn modelId="{1A0B8749-C9A0-4D78-BAC0-DFED8BE847AB}" srcId="{4FA4D8E9-641D-49B1-B783-1D09820B4852}" destId="{5D4EC3C2-0ECC-4420-9006-A8B9A6BEFDAD}" srcOrd="2" destOrd="0" parTransId="{1C89131C-CC14-4898-A7BE-EBDBD22E302E}" sibTransId="{1191B71A-8551-46D7-B635-C811CD1969E8}"/>
    <dgm:cxn modelId="{075F456B-D613-41BC-81B8-DA2D19B866C4}" srcId="{073B3B11-E11C-4208-8E0C-EC97DC5E4FED}" destId="{ADB192CB-7D4D-43BE-81EF-ABB1A0B4181A}" srcOrd="2" destOrd="0" parTransId="{97DA4CE9-DAB5-49B8-B938-97FCC7D8C6CD}" sibTransId="{8CF8C0A6-B0B5-4C7A-9CCC-7BC5D1F2B334}"/>
    <dgm:cxn modelId="{1756034C-40D5-4844-AA8D-2E3E5E314107}" srcId="{F0A2E9E6-4129-4A41-87CE-89C020B3CC12}" destId="{073B3B11-E11C-4208-8E0C-EC97DC5E4FED}" srcOrd="4" destOrd="0" parTransId="{737F84B5-8E0F-463B-A212-087922C4300A}" sibTransId="{941FB859-CD91-4285-BCE5-E580C5A0469C}"/>
    <dgm:cxn modelId="{EF4A5F70-0930-444F-874A-91039660B699}" type="presOf" srcId="{5D4EC3C2-0ECC-4420-9006-A8B9A6BEFDAD}" destId="{D3A1501C-B6A3-42E1-BC49-F19D85ED6935}" srcOrd="0" destOrd="2" presId="urn:microsoft.com/office/officeart/2005/8/layout/hList1"/>
    <dgm:cxn modelId="{08288C51-A78D-419F-9773-2D85A38EF6D1}" srcId="{073B3B11-E11C-4208-8E0C-EC97DC5E4FED}" destId="{5B6FEDA7-0C19-4E0B-A894-700C2216C17B}" srcOrd="0" destOrd="0" parTransId="{ACC0A5F2-2138-4F86-B39A-30661694F039}" sibTransId="{CD8E4BE6-05BD-494E-B3BD-03700900070D}"/>
    <dgm:cxn modelId="{A83BA274-0121-45E0-9F71-BAFA73D5D46A}" type="presOf" srcId="{39887B98-CF5C-48F7-9C58-3F9E9294B2D4}" destId="{F0D94BDB-E745-4F1D-9B6F-CBB73BB58C15}" srcOrd="0" destOrd="0" presId="urn:microsoft.com/office/officeart/2005/8/layout/hList1"/>
    <dgm:cxn modelId="{06442F57-9BE9-4AC3-8981-A305B0141023}" type="presOf" srcId="{A05DB5C0-C549-464C-ADB5-04931AD94C23}" destId="{782B1333-33E3-4FCC-B995-316320AFF06D}" srcOrd="0" destOrd="4" presId="urn:microsoft.com/office/officeart/2005/8/layout/hList1"/>
    <dgm:cxn modelId="{81139C78-DFE1-4091-863C-5E09FFACA099}" srcId="{83443080-BBC8-43D5-8C61-170BE5EB775F}" destId="{1EB3FA0B-97EA-48B1-9626-919AC01E3042}" srcOrd="2" destOrd="0" parTransId="{E5F1D9E8-C4B3-4FAC-B4E7-22B6434D43CA}" sibTransId="{E52A8E6A-06EF-4C68-8428-8FFED077E78A}"/>
    <dgm:cxn modelId="{82C96859-FE75-4FA0-8508-5C653556CE98}" type="presOf" srcId="{674651B5-CA1C-48A0-A45F-7B38267603AF}" destId="{82C371AB-EAB2-4F55-8F94-6654B771B4E0}" srcOrd="0" destOrd="2" presId="urn:microsoft.com/office/officeart/2005/8/layout/hList1"/>
    <dgm:cxn modelId="{B9BFD389-5C70-4B5C-A276-8E6532D6A8D6}" srcId="{F0A2E9E6-4129-4A41-87CE-89C020B3CC12}" destId="{83443080-BBC8-43D5-8C61-170BE5EB775F}" srcOrd="3" destOrd="0" parTransId="{407C3A94-BF1D-4620-A554-DE3AA5C7A205}" sibTransId="{B3AD4B21-9521-4921-830F-A156EBC495E0}"/>
    <dgm:cxn modelId="{AB943E8E-46E3-41BF-9988-CDB5C6426414}" type="presOf" srcId="{7EB5EED5-85A0-4508-9FD7-3909E0E21E6B}" destId="{56C2961B-89C9-4E36-B340-31F182373C2B}" srcOrd="0" destOrd="0" presId="urn:microsoft.com/office/officeart/2005/8/layout/hList1"/>
    <dgm:cxn modelId="{E9EC359A-C259-490F-8824-575487DD5557}" type="presOf" srcId="{2B3DF4AE-A6E8-4BD4-A793-898E64C9C8AA}" destId="{BB1484C4-229D-48D2-A677-C0DBD0EB104A}" srcOrd="0" destOrd="0" presId="urn:microsoft.com/office/officeart/2005/8/layout/hList1"/>
    <dgm:cxn modelId="{AE782F9C-D408-43D7-97F7-D4E4C009A250}" srcId="{4FA4D8E9-641D-49B1-B783-1D09820B4852}" destId="{D5FE9F4D-14C1-47E6-A749-01603BB854E3}" srcOrd="3" destOrd="0" parTransId="{014AB83C-BA18-44D2-8753-EE8940FB13B4}" sibTransId="{4838DE02-8B49-4316-A8E0-57CC2969D9F2}"/>
    <dgm:cxn modelId="{83219A9C-9AFC-445F-BA3F-80F26C3C71E5}" srcId="{83443080-BBC8-43D5-8C61-170BE5EB775F}" destId="{A92A4AE1-2B37-4A4F-A71B-67E4BCF08C01}" srcOrd="1" destOrd="0" parTransId="{F801C45C-C467-4579-BA69-7D52D090D343}" sibTransId="{7F009C15-7BC6-4883-9C93-37D204DE7B82}"/>
    <dgm:cxn modelId="{0EA8D59E-994C-4C0B-971B-8B484358C892}" srcId="{39887B98-CF5C-48F7-9C58-3F9E9294B2D4}" destId="{684EA4D1-63BF-4D1E-A07C-6E8015892311}" srcOrd="1" destOrd="0" parTransId="{5241AB27-06DE-45F3-B0C3-22737E581FB5}" sibTransId="{7F812F5C-3163-40BF-B784-A2807C416769}"/>
    <dgm:cxn modelId="{D5A7FA9F-3358-4597-97B5-6DAC5DB10602}" type="presOf" srcId="{ADB192CB-7D4D-43BE-81EF-ABB1A0B4181A}" destId="{782B1333-33E3-4FCC-B995-316320AFF06D}" srcOrd="0" destOrd="2" presId="urn:microsoft.com/office/officeart/2005/8/layout/hList1"/>
    <dgm:cxn modelId="{0888EBA1-D914-4041-8337-873D1459045E}" srcId="{39887B98-CF5C-48F7-9C58-3F9E9294B2D4}" destId="{86B9E96B-1F0F-4B98-B8C5-4531985B81F5}" srcOrd="2" destOrd="0" parTransId="{453C323B-4176-44F1-9FC6-46F143838E5D}" sibTransId="{5B7F9548-2647-4101-B8E8-99E8D87C5ACB}"/>
    <dgm:cxn modelId="{7DA9D0A3-2E8B-4901-A0C7-3EC02B7E5C94}" type="presOf" srcId="{4EB6A47B-DDEA-4AD0-A086-5E5B981178F7}" destId="{D3A1501C-B6A3-42E1-BC49-F19D85ED6935}" srcOrd="0" destOrd="1" presId="urn:microsoft.com/office/officeart/2005/8/layout/hList1"/>
    <dgm:cxn modelId="{863E13AA-8AAE-4EA6-A641-EAC56484A19C}" srcId="{D5FE9F4D-14C1-47E6-A749-01603BB854E3}" destId="{F1F91187-DE68-4E71-9329-B1B255440DC9}" srcOrd="0" destOrd="0" parTransId="{23CFCFE6-07E4-48C9-8AE2-8B02C149B223}" sibTransId="{2BD979FE-7A94-4F52-ABF6-F134F8C1E60A}"/>
    <dgm:cxn modelId="{E6453FB3-60AD-4A23-9257-5D1CB3D71F63}" srcId="{D5FE9F4D-14C1-47E6-A749-01603BB854E3}" destId="{CB4CCF76-3AF7-498C-8BE1-4AF94FC0423B}" srcOrd="1" destOrd="0" parTransId="{7A0027F3-D9CF-4B8F-9A15-B3E57F5C2E83}" sibTransId="{DD904E90-239B-4463-B083-2CB5D0EBBB7D}"/>
    <dgm:cxn modelId="{709903B7-200F-4DB5-9637-9C838F34AB62}" type="presOf" srcId="{4FA4D8E9-641D-49B1-B783-1D09820B4852}" destId="{0C89630E-AFB1-473D-9EC7-274AD73A7605}" srcOrd="0" destOrd="0" presId="urn:microsoft.com/office/officeart/2005/8/layout/hList1"/>
    <dgm:cxn modelId="{247B71B8-FAD6-4069-B015-D23FCFE386C4}" srcId="{83443080-BBC8-43D5-8C61-170BE5EB775F}" destId="{67CE1F46-D704-4711-BA4E-682F8BD69129}" srcOrd="3" destOrd="0" parTransId="{0362281D-D661-414C-9B65-9B2B75CB5EAF}" sibTransId="{72486C98-A1DE-4D2C-84A1-CB52D5D4BD40}"/>
    <dgm:cxn modelId="{5C8FA1B9-B348-4F87-B108-2ED37BBB62D2}" srcId="{073B3B11-E11C-4208-8E0C-EC97DC5E4FED}" destId="{9D8D1AE5-C718-4DA1-B541-27C21CBF39D9}" srcOrd="1" destOrd="0" parTransId="{D09493CA-54B1-4D34-9CD9-BD44C046458B}" sibTransId="{6096F5EC-825E-409E-A86F-7974A2F84712}"/>
    <dgm:cxn modelId="{D99C92BD-B67E-42FA-872C-97CE8172F1DC}" srcId="{4FA4D8E9-641D-49B1-B783-1D09820B4852}" destId="{E46DA45A-AE5B-4852-A638-DA9FDE9A1CDE}" srcOrd="0" destOrd="0" parTransId="{0FA569C2-BCCC-4A4D-9681-6C425A4E0355}" sibTransId="{43A05706-A7D0-4795-978F-3FBF4505E5AE}"/>
    <dgm:cxn modelId="{3B17ADC8-033D-4607-9C65-894E6B6F740F}" type="presOf" srcId="{A117B8F5-56E7-44DF-8D3E-8EC6ABAE7BDD}" destId="{82C371AB-EAB2-4F55-8F94-6654B771B4E0}" srcOrd="0" destOrd="1" presId="urn:microsoft.com/office/officeart/2005/8/layout/hList1"/>
    <dgm:cxn modelId="{A192B1C8-2CDE-4414-B0A9-E293834D1464}" type="presOf" srcId="{785BB652-881B-4603-807A-29F31CF3ACF6}" destId="{233BE5B1-3B4C-46E4-8FFB-3ACD45F49C33}" srcOrd="0" destOrd="0" presId="urn:microsoft.com/office/officeart/2005/8/layout/hList1"/>
    <dgm:cxn modelId="{5344E1CC-63EF-4295-A3FA-C6099684067A}" srcId="{39887B98-CF5C-48F7-9C58-3F9E9294B2D4}" destId="{785BB652-881B-4603-807A-29F31CF3ACF6}" srcOrd="0" destOrd="0" parTransId="{1E06B3FC-70D4-479D-AC97-8D3DC393AB61}" sibTransId="{EB204B94-A3EB-4142-96A9-E70F3873B67F}"/>
    <dgm:cxn modelId="{A4C80CD5-9FBB-43C9-ACFF-16D46AFCC7F3}" type="presOf" srcId="{E46DA45A-AE5B-4852-A638-DA9FDE9A1CDE}" destId="{D3A1501C-B6A3-42E1-BC49-F19D85ED6935}" srcOrd="0" destOrd="0" presId="urn:microsoft.com/office/officeart/2005/8/layout/hList1"/>
    <dgm:cxn modelId="{EFBF71D6-3CC3-45C0-A6E0-A6739B36D210}" type="presOf" srcId="{86B9E96B-1F0F-4B98-B8C5-4531985B81F5}" destId="{233BE5B1-3B4C-46E4-8FFB-3ACD45F49C33}" srcOrd="0" destOrd="2" presId="urn:microsoft.com/office/officeart/2005/8/layout/hList1"/>
    <dgm:cxn modelId="{54CB8FDA-EC22-4E64-916A-E1FC6C367AB4}" type="presOf" srcId="{67CE1F46-D704-4711-BA4E-682F8BD69129}" destId="{56C2961B-89C9-4E36-B340-31F182373C2B}" srcOrd="0" destOrd="3" presId="urn:microsoft.com/office/officeart/2005/8/layout/hList1"/>
    <dgm:cxn modelId="{07456ADF-3205-46CA-A703-720C89344721}" type="presOf" srcId="{F0A2E9E6-4129-4A41-87CE-89C020B3CC12}" destId="{FFE5D400-77CF-4523-B772-0D67D50224CD}" srcOrd="0" destOrd="0" presId="urn:microsoft.com/office/officeart/2005/8/layout/hList1"/>
    <dgm:cxn modelId="{1A066CE3-B524-4190-8BD9-B91BA198E3E3}" type="presOf" srcId="{9836B94E-E14C-4575-8447-8337472B26F3}" destId="{82C371AB-EAB2-4F55-8F94-6654B771B4E0}" srcOrd="0" destOrd="0" presId="urn:microsoft.com/office/officeart/2005/8/layout/hList1"/>
    <dgm:cxn modelId="{527B14E7-FA57-4687-AFC8-5D56E500E678}" srcId="{2B3DF4AE-A6E8-4BD4-A793-898E64C9C8AA}" destId="{674651B5-CA1C-48A0-A45F-7B38267603AF}" srcOrd="2" destOrd="0" parTransId="{EF3EBA4A-6CF4-42A7-B7D6-EA4D2A552ADB}" sibTransId="{5E08DDFA-16D7-47F2-A114-139E962DA209}"/>
    <dgm:cxn modelId="{50B9E0E8-6C90-4199-9EAB-38B73779EE05}" type="presOf" srcId="{CB4CCF76-3AF7-498C-8BE1-4AF94FC0423B}" destId="{D3A1501C-B6A3-42E1-BC49-F19D85ED6935}" srcOrd="0" destOrd="5" presId="urn:microsoft.com/office/officeart/2005/8/layout/hList1"/>
    <dgm:cxn modelId="{43C4A7F1-C6FC-43D8-A54C-D936028D39A4}" type="presOf" srcId="{1EB3FA0B-97EA-48B1-9626-919AC01E3042}" destId="{56C2961B-89C9-4E36-B340-31F182373C2B}" srcOrd="0" destOrd="2" presId="urn:microsoft.com/office/officeart/2005/8/layout/hList1"/>
    <dgm:cxn modelId="{538D4CF2-EF21-424E-A7D6-F55EF947ED87}" type="presOf" srcId="{9D8D1AE5-C718-4DA1-B541-27C21CBF39D9}" destId="{782B1333-33E3-4FCC-B995-316320AFF06D}" srcOrd="0" destOrd="1" presId="urn:microsoft.com/office/officeart/2005/8/layout/hList1"/>
    <dgm:cxn modelId="{E17760F6-E82F-42FC-BDEF-0D8ADEEEBC93}" srcId="{073B3B11-E11C-4208-8E0C-EC97DC5E4FED}" destId="{CC9BBE29-2B3D-46E7-81A8-76B230EEA20C}" srcOrd="3" destOrd="0" parTransId="{331FE3AD-C848-47C8-9BA1-0ECDC4C57F3A}" sibTransId="{805D64B4-FFB6-4607-A909-20CFBE83BE28}"/>
    <dgm:cxn modelId="{962469FA-7540-4AEC-9787-57DDE95904D4}" type="presOf" srcId="{D5FE9F4D-14C1-47E6-A749-01603BB854E3}" destId="{D3A1501C-B6A3-42E1-BC49-F19D85ED6935}" srcOrd="0" destOrd="3" presId="urn:microsoft.com/office/officeart/2005/8/layout/hList1"/>
    <dgm:cxn modelId="{75DDD4FF-F0CC-440A-9E1C-5BD82F2B78C0}" type="presOf" srcId="{5B6FEDA7-0C19-4E0B-A894-700C2216C17B}" destId="{782B1333-33E3-4FCC-B995-316320AFF06D}" srcOrd="0" destOrd="0" presId="urn:microsoft.com/office/officeart/2005/8/layout/hList1"/>
    <dgm:cxn modelId="{159DC769-4E3B-42AA-9366-5AF35DB3C8B6}" type="presParOf" srcId="{FFE5D400-77CF-4523-B772-0D67D50224CD}" destId="{52B1ADCC-09A3-4847-9E99-6D0031DBE2C7}" srcOrd="0" destOrd="0" presId="urn:microsoft.com/office/officeart/2005/8/layout/hList1"/>
    <dgm:cxn modelId="{149F7A88-D3A0-4311-9418-0C12E861066C}" type="presParOf" srcId="{52B1ADCC-09A3-4847-9E99-6D0031DBE2C7}" destId="{F0D94BDB-E745-4F1D-9B6F-CBB73BB58C15}" srcOrd="0" destOrd="0" presId="urn:microsoft.com/office/officeart/2005/8/layout/hList1"/>
    <dgm:cxn modelId="{9CD4EE7F-DB78-46CD-B4E7-527641608A32}" type="presParOf" srcId="{52B1ADCC-09A3-4847-9E99-6D0031DBE2C7}" destId="{233BE5B1-3B4C-46E4-8FFB-3ACD45F49C33}" srcOrd="1" destOrd="0" presId="urn:microsoft.com/office/officeart/2005/8/layout/hList1"/>
    <dgm:cxn modelId="{42AAE87B-C76A-4159-AF40-F36D46230F0E}" type="presParOf" srcId="{FFE5D400-77CF-4523-B772-0D67D50224CD}" destId="{EE55955E-836C-4DA2-A43E-0D155B2D9F92}" srcOrd="1" destOrd="0" presId="urn:microsoft.com/office/officeart/2005/8/layout/hList1"/>
    <dgm:cxn modelId="{CF5A7D25-3024-44D6-9761-12A9C5AC1508}" type="presParOf" srcId="{FFE5D400-77CF-4523-B772-0D67D50224CD}" destId="{5E446B83-0B52-4B01-A4C6-076910CB8D75}" srcOrd="2" destOrd="0" presId="urn:microsoft.com/office/officeart/2005/8/layout/hList1"/>
    <dgm:cxn modelId="{CE8D3721-E22E-4AA3-AA2F-E347C7F43B36}" type="presParOf" srcId="{5E446B83-0B52-4B01-A4C6-076910CB8D75}" destId="{0C89630E-AFB1-473D-9EC7-274AD73A7605}" srcOrd="0" destOrd="0" presId="urn:microsoft.com/office/officeart/2005/8/layout/hList1"/>
    <dgm:cxn modelId="{C0F4AA65-C524-46F2-B573-C39160FE84E8}" type="presParOf" srcId="{5E446B83-0B52-4B01-A4C6-076910CB8D75}" destId="{D3A1501C-B6A3-42E1-BC49-F19D85ED6935}" srcOrd="1" destOrd="0" presId="urn:microsoft.com/office/officeart/2005/8/layout/hList1"/>
    <dgm:cxn modelId="{A5C5ED88-B9FB-44FA-B017-4A95ADCBD847}" type="presParOf" srcId="{FFE5D400-77CF-4523-B772-0D67D50224CD}" destId="{F28A9328-9E51-4572-8DBE-AFE4C3538FBF}" srcOrd="3" destOrd="0" presId="urn:microsoft.com/office/officeart/2005/8/layout/hList1"/>
    <dgm:cxn modelId="{0918ECCF-1B9F-4A70-8575-FBF1CA4B5691}" type="presParOf" srcId="{FFE5D400-77CF-4523-B772-0D67D50224CD}" destId="{528FE560-ABEA-4A55-BA4E-B8FC2FA05FFB}" srcOrd="4" destOrd="0" presId="urn:microsoft.com/office/officeart/2005/8/layout/hList1"/>
    <dgm:cxn modelId="{E284B6C8-B6F8-49C9-8D7C-67722119B5D0}" type="presParOf" srcId="{528FE560-ABEA-4A55-BA4E-B8FC2FA05FFB}" destId="{BB1484C4-229D-48D2-A677-C0DBD0EB104A}" srcOrd="0" destOrd="0" presId="urn:microsoft.com/office/officeart/2005/8/layout/hList1"/>
    <dgm:cxn modelId="{B72365B1-97B3-4AED-9931-3A9637AD39C8}" type="presParOf" srcId="{528FE560-ABEA-4A55-BA4E-B8FC2FA05FFB}" destId="{82C371AB-EAB2-4F55-8F94-6654B771B4E0}" srcOrd="1" destOrd="0" presId="urn:microsoft.com/office/officeart/2005/8/layout/hList1"/>
    <dgm:cxn modelId="{BAD1904F-50AF-4E28-B7F3-509AD11A1D90}" type="presParOf" srcId="{FFE5D400-77CF-4523-B772-0D67D50224CD}" destId="{280878B9-D28D-4449-91BA-DDE58293D58F}" srcOrd="5" destOrd="0" presId="urn:microsoft.com/office/officeart/2005/8/layout/hList1"/>
    <dgm:cxn modelId="{0C907F7E-A83B-48E2-8FAF-E607982CC94C}" type="presParOf" srcId="{FFE5D400-77CF-4523-B772-0D67D50224CD}" destId="{F17DFC3A-1F1C-4D04-9FB4-766BB768E960}" srcOrd="6" destOrd="0" presId="urn:microsoft.com/office/officeart/2005/8/layout/hList1"/>
    <dgm:cxn modelId="{0955B64F-3189-445C-8AA8-4407DB0490DD}" type="presParOf" srcId="{F17DFC3A-1F1C-4D04-9FB4-766BB768E960}" destId="{4BEDEC12-1394-42A5-A8C0-AFAE49E1EB0F}" srcOrd="0" destOrd="0" presId="urn:microsoft.com/office/officeart/2005/8/layout/hList1"/>
    <dgm:cxn modelId="{5E41F41D-47A9-4DF9-AC48-42B92E26C058}" type="presParOf" srcId="{F17DFC3A-1F1C-4D04-9FB4-766BB768E960}" destId="{56C2961B-89C9-4E36-B340-31F182373C2B}" srcOrd="1" destOrd="0" presId="urn:microsoft.com/office/officeart/2005/8/layout/hList1"/>
    <dgm:cxn modelId="{DC73FD74-1041-4FBD-BA73-E83DC68A7492}" type="presParOf" srcId="{FFE5D400-77CF-4523-B772-0D67D50224CD}" destId="{DF64F90C-4A04-4EC6-9D0F-DC37D561E83F}" srcOrd="7" destOrd="0" presId="urn:microsoft.com/office/officeart/2005/8/layout/hList1"/>
    <dgm:cxn modelId="{0F20F1B4-7444-42A5-A071-6337D8E3AFB4}" type="presParOf" srcId="{FFE5D400-77CF-4523-B772-0D67D50224CD}" destId="{17EC79A3-4F25-4FC6-8E2A-4FA72B7B9D63}" srcOrd="8" destOrd="0" presId="urn:microsoft.com/office/officeart/2005/8/layout/hList1"/>
    <dgm:cxn modelId="{7F2D0B04-2924-4E44-A3DA-CEEAA0430375}" type="presParOf" srcId="{17EC79A3-4F25-4FC6-8E2A-4FA72B7B9D63}" destId="{457E63EE-EAFB-4CD0-B26C-0CB7819FD40C}" srcOrd="0" destOrd="0" presId="urn:microsoft.com/office/officeart/2005/8/layout/hList1"/>
    <dgm:cxn modelId="{A635F0B7-0CCE-49F6-8DE7-C72F78A7349D}" type="presParOf" srcId="{17EC79A3-4F25-4FC6-8E2A-4FA72B7B9D63}" destId="{782B1333-33E3-4FCC-B995-316320AFF0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BDB-E745-4F1D-9B6F-CBB73BB58C15}">
      <dsp:nvSpPr>
        <dsp:cNvPr id="0" name=""/>
        <dsp:cNvSpPr/>
      </dsp:nvSpPr>
      <dsp:spPr>
        <a:xfrm>
          <a:off x="5250" y="423049"/>
          <a:ext cx="2012613" cy="805045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Deliver 24/25 plan</a:t>
          </a:r>
        </a:p>
      </dsp:txBody>
      <dsp:txXfrm>
        <a:off x="5250" y="423049"/>
        <a:ext cx="2012613" cy="805045"/>
      </dsp:txXfrm>
    </dsp:sp>
    <dsp:sp modelId="{233BE5B1-3B4C-46E4-8FFB-3ACD45F49C33}">
      <dsp:nvSpPr>
        <dsp:cNvPr id="0" name=""/>
        <dsp:cNvSpPr/>
      </dsp:nvSpPr>
      <dsp:spPr>
        <a:xfrm>
          <a:off x="5250" y="1228094"/>
          <a:ext cx="2012613" cy="3479287"/>
        </a:xfrm>
        <a:prstGeom prst="rect">
          <a:avLst/>
        </a:prstGeom>
        <a:solidFill>
          <a:schemeClr val="accent5">
            <a:lumMod val="40000"/>
            <a:lumOff val="60000"/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Continue to monitor Meds QIPP in detail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Finalise HCD reporting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Continue to validate procurement savings with all providers </a:t>
          </a:r>
        </a:p>
      </dsp:txBody>
      <dsp:txXfrm>
        <a:off x="5250" y="1228094"/>
        <a:ext cx="2012613" cy="3479287"/>
      </dsp:txXfrm>
    </dsp:sp>
    <dsp:sp modelId="{0C89630E-AFB1-473D-9EC7-274AD73A7605}">
      <dsp:nvSpPr>
        <dsp:cNvPr id="0" name=""/>
        <dsp:cNvSpPr/>
      </dsp:nvSpPr>
      <dsp:spPr>
        <a:xfrm>
          <a:off x="2299629" y="423049"/>
          <a:ext cx="2012613" cy="805045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Development of 25/26 workplans</a:t>
          </a:r>
        </a:p>
      </dsp:txBody>
      <dsp:txXfrm>
        <a:off x="2299629" y="423049"/>
        <a:ext cx="2012613" cy="805045"/>
      </dsp:txXfrm>
    </dsp:sp>
    <dsp:sp modelId="{D3A1501C-B6A3-42E1-BC49-F19D85ED6935}">
      <dsp:nvSpPr>
        <dsp:cNvPr id="0" name=""/>
        <dsp:cNvSpPr/>
      </dsp:nvSpPr>
      <dsp:spPr>
        <a:xfrm>
          <a:off x="2299629" y="1228094"/>
          <a:ext cx="2012613" cy="3479287"/>
        </a:xfrm>
        <a:prstGeom prst="rect">
          <a:avLst/>
        </a:prstGeom>
        <a:solidFill>
          <a:schemeClr val="accent5">
            <a:lumMod val="40000"/>
            <a:lumOff val="60000"/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Development of procurement rolling work plan 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Development of procurement analytical platforms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Identification of additional benchmarking opportunities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Medicines optimisation</a:t>
          </a:r>
        </a:p>
        <a:p>
          <a:pPr marL="228600" lvl="2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BlueTeq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Polypharmacy</a:t>
          </a:r>
        </a:p>
      </dsp:txBody>
      <dsp:txXfrm>
        <a:off x="2299629" y="1228094"/>
        <a:ext cx="2012613" cy="3479287"/>
      </dsp:txXfrm>
    </dsp:sp>
    <dsp:sp modelId="{BB1484C4-229D-48D2-A677-C0DBD0EB104A}">
      <dsp:nvSpPr>
        <dsp:cNvPr id="0" name=""/>
        <dsp:cNvSpPr/>
      </dsp:nvSpPr>
      <dsp:spPr>
        <a:xfrm>
          <a:off x="4594007" y="423049"/>
          <a:ext cx="2012613" cy="805045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Development of payroll case for change</a:t>
          </a:r>
        </a:p>
      </dsp:txBody>
      <dsp:txXfrm>
        <a:off x="4594007" y="423049"/>
        <a:ext cx="2012613" cy="805045"/>
      </dsp:txXfrm>
    </dsp:sp>
    <dsp:sp modelId="{82C371AB-EAB2-4F55-8F94-6654B771B4E0}">
      <dsp:nvSpPr>
        <dsp:cNvPr id="0" name=""/>
        <dsp:cNvSpPr/>
      </dsp:nvSpPr>
      <dsp:spPr>
        <a:xfrm>
          <a:off x="4594007" y="1228094"/>
          <a:ext cx="2012613" cy="3479287"/>
        </a:xfrm>
        <a:prstGeom prst="rect">
          <a:avLst/>
        </a:prstGeom>
        <a:solidFill>
          <a:schemeClr val="accent5">
            <a:lumMod val="40000"/>
            <a:lumOff val="60000"/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Complete the system case for change identifying financial opportunities 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Development of an implementation plan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Support necessary trust governance processes</a:t>
          </a:r>
        </a:p>
      </dsp:txBody>
      <dsp:txXfrm>
        <a:off x="4594007" y="1228094"/>
        <a:ext cx="2012613" cy="3479287"/>
      </dsp:txXfrm>
    </dsp:sp>
    <dsp:sp modelId="{4BEDEC12-1394-42A5-A8C0-AFAE49E1EB0F}">
      <dsp:nvSpPr>
        <dsp:cNvPr id="0" name=""/>
        <dsp:cNvSpPr/>
      </dsp:nvSpPr>
      <dsp:spPr>
        <a:xfrm>
          <a:off x="6888386" y="423049"/>
          <a:ext cx="2012613" cy="805045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Governance &amp; Risk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&amp; Legal</a:t>
          </a:r>
        </a:p>
      </dsp:txBody>
      <dsp:txXfrm>
        <a:off x="6888386" y="423049"/>
        <a:ext cx="2012613" cy="805045"/>
      </dsp:txXfrm>
    </dsp:sp>
    <dsp:sp modelId="{56C2961B-89C9-4E36-B340-31F182373C2B}">
      <dsp:nvSpPr>
        <dsp:cNvPr id="0" name=""/>
        <dsp:cNvSpPr/>
      </dsp:nvSpPr>
      <dsp:spPr>
        <a:xfrm>
          <a:off x="6888386" y="1228094"/>
          <a:ext cx="2012613" cy="3479287"/>
        </a:xfrm>
        <a:prstGeom prst="rect">
          <a:avLst/>
        </a:prstGeom>
        <a:solidFill>
          <a:schemeClr val="accent5">
            <a:lumMod val="40000"/>
            <a:lumOff val="60000"/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Support national indemnity insurances workstream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Support Liverpool legal collaboration with continued engagement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IPC network to produce first draft of system C Diff tool kits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8386" y="1228094"/>
        <a:ext cx="2012613" cy="3479287"/>
      </dsp:txXfrm>
    </dsp:sp>
    <dsp:sp modelId="{457E63EE-EAFB-4CD0-B26C-0CB7819FD40C}">
      <dsp:nvSpPr>
        <dsp:cNvPr id="0" name=""/>
        <dsp:cNvSpPr/>
      </dsp:nvSpPr>
      <dsp:spPr>
        <a:xfrm>
          <a:off x="9182765" y="423049"/>
          <a:ext cx="2012613" cy="805045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Digital/Estates</a:t>
          </a:r>
        </a:p>
      </dsp:txBody>
      <dsp:txXfrm>
        <a:off x="9182765" y="423049"/>
        <a:ext cx="2012613" cy="805045"/>
      </dsp:txXfrm>
    </dsp:sp>
    <dsp:sp modelId="{782B1333-33E3-4FCC-B995-316320AFF06D}">
      <dsp:nvSpPr>
        <dsp:cNvPr id="0" name=""/>
        <dsp:cNvSpPr/>
      </dsp:nvSpPr>
      <dsp:spPr>
        <a:xfrm>
          <a:off x="9182765" y="1228094"/>
          <a:ext cx="2012613" cy="3479287"/>
        </a:xfrm>
        <a:prstGeom prst="rect">
          <a:avLst/>
        </a:prstGeom>
        <a:solidFill>
          <a:srgbClr val="4472C4">
            <a:lumMod val="40000"/>
            <a:lumOff val="60000"/>
            <a:alpha val="6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Continued review of non-pay opportunities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Progress C&amp;M transport scheme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Continue development of AI/RPA system strategy in partnership with ICB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Bid for national RPA funding in relation to waiting list validation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82765" y="1228094"/>
        <a:ext cx="2012613" cy="34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D7720-210D-4EB8-BF34-15EA65956158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E4FA-8DE2-4E31-8E77-294E5D006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64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439DC21-4370-41E2-9C1F-2109FFAD4BC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2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FE4FA-8DE2-4E31-8E77-294E5D006F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3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11A4-4483-9819-0593-9A2E9DEA6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969E2-51AB-2BBB-5CEC-FB485A55B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E710-DE84-CF38-3241-35554F23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8296-74EA-989D-5047-9A7DDAC3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8F47-9811-D182-F002-367EA96A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67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3172-1EC0-6EFB-D091-E990B695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9F91D-CED8-1B9A-5082-4F6558A17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9F353-8FE9-2AFC-39C9-B9129090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C5B7-6610-40C8-50BE-C11E3EF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02EA-BEB5-3C23-7A69-CA37FFA6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7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AD749-400D-AE31-B778-5F8610653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DBE67-9AA2-C09F-D1B9-3F84824C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6A07-8798-CA7F-43EB-EFEECE2A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2E407-4141-9379-7EE2-4020770B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B6E9-18EC-9222-9E4D-BD36855B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72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5">
            <a:extLst>
              <a:ext uri="{FF2B5EF4-FFF2-40B4-BE49-F238E27FC236}">
                <a16:creationId xmlns:a16="http://schemas.microsoft.com/office/drawing/2014/main" id="{033B3059-5FFC-2433-3E66-EEE167B27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971" y="189134"/>
            <a:ext cx="9088029" cy="59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GB" sz="2667" b="1" i="0" u="none" strike="noStrike" cap="none" spc="0" baseline="0">
                <a:solidFill>
                  <a:srgbClr val="000000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D8358AE6-DDDA-4468-2367-B1B6AB3A8C4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000204" y="1440335"/>
            <a:ext cx="4840797" cy="465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355610" marR="0" lvl="0" indent="-169337" defTabSz="914445" fontAlgn="auto">
              <a:spcBef>
                <a:spcPts val="0"/>
              </a:spcBef>
              <a:spcAft>
                <a:spcPts val="0"/>
              </a:spcAft>
              <a:buSzPts val="1400"/>
              <a:buFont typeface="Arial" pitchFamily="34"/>
              <a:tabLst/>
              <a:defRPr lang="en-US" sz="1867" b="0" i="0" u="none" strike="noStrike" cap="none" spc="0" baseline="0">
                <a:solidFill>
                  <a:srgbClr val="E7E6E6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C8A28E-C193-9B63-23B4-3894FFB98D72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752962" y="1440335"/>
            <a:ext cx="4119600" cy="465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GB" sz="1867" b="1" i="0" u="none" strike="noStrike" cap="none" spc="0" baseline="0">
                <a:solidFill>
                  <a:srgbClr val="000000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218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63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6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3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64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9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A785-CF1C-AFED-1B2F-EF9F4E8B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7ECE-FBF1-00F2-DDCD-4146598F7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85A6-B450-466E-23C7-C420BED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378F-D869-8280-2969-636CCB41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0943-7839-F66A-D7D4-FD4A6F4F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73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80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42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601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81BE811-85B1-498E-4F43-633A1CDAD2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3335" y="3694806"/>
            <a:ext cx="5323197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914445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add subtitle </a:t>
            </a:r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7AC20CB-CCE5-FD3A-7FD7-EA352F1C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93"/>
          <a:stretch>
            <a:fillRect/>
          </a:stretch>
        </p:blipFill>
        <p:spPr>
          <a:xfrm>
            <a:off x="-96935" y="0"/>
            <a:ext cx="5680271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F52AF79-F93D-7794-8C66-0CC88242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3C61F0-F7A9-7B11-AFB9-B12658DCD5D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3335" y="1214442"/>
            <a:ext cx="6188768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sz="6000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9940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283436-F465-D2C7-3042-DCEE24BAD1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blipFill>
            <a:blip r:embed="rId2">
              <a:alphaModFix amt="23000"/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9" marR="0" lvl="0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36" marR="0" lvl="1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54" marR="0" lvl="2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82" marR="0" lvl="3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500" marR="0" lvl="4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960B8A-8F12-EAF1-4743-F0791F89D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sz="3600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78AA0-3F68-7C5E-E358-0A996E28280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D28A30CC-5551-46DC-973E-169E338FB5DF}" type="datetime1">
              <a:rPr lang="en-GB"/>
              <a:pPr lvl="0"/>
              <a:t>19/12/2024</a:t>
            </a:fld>
            <a:endParaRPr lang="en-GB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88DFE8E-DE80-6CBE-D387-05BEB5EB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C5CB37-ECBA-13B5-1FE3-AEC445238B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E4DBD7-4C5A-C65F-A6BF-75EF4C96B6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88C5237A-89CF-496F-A2EC-D43D9FE4600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75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7C9EF9-9A80-6414-5357-3F57C63B06F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08A8B2E9-A998-4CCA-A3E0-2AAC24DC2056}" type="datetime1">
              <a:rPr lang="en-GB"/>
              <a:pPr lvl="0"/>
              <a:t>19/12/2024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CF7ED6-97AE-B806-8700-7761F0B3F8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EED7D3-9B12-070B-359C-DE825557CA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CF3AA282-5D22-4271-84DE-503B34A91D20}" type="slidenum">
              <a:t>‹#›</a:t>
            </a:fld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98EF357-39E5-ED0A-2CCF-95A8F5D6569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8203" y="1908179"/>
            <a:ext cx="10515600" cy="41211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9" marR="0" lvl="0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36" marR="0" lvl="1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54" marR="0" lvl="2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82" marR="0" lvl="3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500" marR="0" lvl="4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219AF1E-D153-A089-99A8-63FBC9CC9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sz="3600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67A6393-B4DC-78B3-D276-A7C3B9DF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62138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49F2-B302-77C8-E81E-8A33218B3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sz="3600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B63F6-F20B-8136-0363-0631B542FDF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9" marR="0" lvl="0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36" marR="0" lvl="1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54" marR="0" lvl="2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82" marR="0" lvl="3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500" marR="0" lvl="4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1542C-ABB8-0C94-EBFA-51F94E23BD9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9" marR="0" lvl="0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36" marR="0" lvl="1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54" marR="0" lvl="2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00282" marR="0" lvl="3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500" marR="0" lvl="4" indent="-228609" defTabSz="914445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8520B-BF5E-7594-DFC9-2043659BF04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F6F885AF-F9B1-4973-9A5E-0CEBEE92B866}" type="datetime1">
              <a:rPr lang="en-GB"/>
              <a:pPr lvl="0"/>
              <a:t>19/12/2024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85150-9451-59E6-1DF6-8CAC7D3C0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201C9DD-9494-067B-DF72-56B8D543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CC2464-7E6F-4B70-F26B-C4E2E96473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6B7648E2-E54A-44FE-ACEE-ADE056AA04C1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716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64D8-B12C-6BFF-151E-E218A6D64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8030" y="2803522"/>
            <a:ext cx="214353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89C30A15-C901-9996-C4D7-D02091B67C48}"/>
              </a:ext>
            </a:extLst>
          </p:cNvPr>
          <p:cNvGrpSpPr/>
          <p:nvPr/>
        </p:nvGrpSpPr>
        <p:grpSpPr>
          <a:xfrm>
            <a:off x="2500161" y="5148017"/>
            <a:ext cx="9569918" cy="1496735"/>
            <a:chOff x="2500161" y="5148017"/>
            <a:chExt cx="9569918" cy="1496735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2B78F45-8402-CBA3-8168-DE6B298F5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r="10441"/>
            <a:stretch>
              <a:fillRect/>
            </a:stretch>
          </p:blipFill>
          <p:spPr>
            <a:xfrm>
              <a:off x="4118219" y="5148017"/>
              <a:ext cx="1506684" cy="149673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4979B6EA-9948-2C60-D167-2B51F201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rcRect l="4882"/>
            <a:stretch>
              <a:fillRect/>
            </a:stretch>
          </p:blipFill>
          <p:spPr>
            <a:xfrm flipH="1">
              <a:off x="2500161" y="5148017"/>
              <a:ext cx="1548490" cy="149673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A7853648-09C2-EC6A-3D34-ADFB30432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8796" r="15629"/>
            <a:stretch>
              <a:fillRect/>
            </a:stretch>
          </p:blipFill>
          <p:spPr>
            <a:xfrm>
              <a:off x="5694471" y="5148017"/>
              <a:ext cx="1524103" cy="149673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F158D12D-E3F4-7835-E353-B1B04BAF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7270723" y="5148017"/>
              <a:ext cx="1570344" cy="149673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755D0D72-11C4-5F04-868F-A49F8EFB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8887492" y="5148017"/>
              <a:ext cx="1542309" cy="149673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8673F2A4-4C50-59FA-924F-41AA38D98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rcRect l="30006" r="-1"/>
            <a:stretch>
              <a:fillRect/>
            </a:stretch>
          </p:blipFill>
          <p:spPr>
            <a:xfrm>
              <a:off x="10498637" y="5148017"/>
              <a:ext cx="1571442" cy="1496735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9177D439-EDB6-C653-6583-1AD88C946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32685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87E1-D7C1-A14C-3AA3-8F86D9BB5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8038" y="256498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US" b="1" i="0" u="none" strike="noStrike" cap="none" spc="0" baseline="0">
                <a:solidFill>
                  <a:srgbClr val="015EA4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Thank you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92A9E0-DBAF-642E-04C9-60260FA95A5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3D2279F9-75BB-43DF-9635-EC8FAD2583F0}" type="datetime1">
              <a:rPr lang="en-GB"/>
              <a:pPr lvl="0"/>
              <a:t>19/12/2024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EE3E8-B77B-1EC7-5D16-D172731BCC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CE1A10-ACC1-21C0-C0D8-DA12C2B08C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F263B102-7BE4-426A-9E9B-D671D3A42B39}" type="slidenum">
              <a:t>‹#›</a:t>
            </a:fld>
            <a:endParaRPr lang="en-GB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E499E9-140F-78CE-5EA1-64C2ED25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083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D72A-AE3C-A246-3F92-8C9E5E56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E9D32-C0E5-F0B9-3C22-461C0757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FD02-0249-B03B-E6C9-ECA26A4E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38DCD-64BF-430A-7F49-95539B07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E9B3-58F3-80E1-9A48-F12D01E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04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5">
            <a:extLst>
              <a:ext uri="{FF2B5EF4-FFF2-40B4-BE49-F238E27FC236}">
                <a16:creationId xmlns:a16="http://schemas.microsoft.com/office/drawing/2014/main" id="{033B3059-5FFC-2433-3E66-EEE167B27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971" y="189134"/>
            <a:ext cx="9088029" cy="59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GB" sz="2667" b="1" i="0" u="none" strike="noStrike" cap="none" spc="0" baseline="0">
                <a:solidFill>
                  <a:srgbClr val="000000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D8358AE6-DDDA-4468-2367-B1B6AB3A8C4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000204" y="1440335"/>
            <a:ext cx="4840797" cy="465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355610" marR="0" lvl="0" indent="-169337" defTabSz="914445" fontAlgn="auto">
              <a:spcBef>
                <a:spcPts val="0"/>
              </a:spcBef>
              <a:spcAft>
                <a:spcPts val="0"/>
              </a:spcAft>
              <a:buSzPts val="1400"/>
              <a:buFont typeface="Arial" pitchFamily="34"/>
              <a:tabLst/>
              <a:defRPr lang="en-US" sz="1867" b="0" i="0" u="none" strike="noStrike" cap="none" spc="0" baseline="0">
                <a:solidFill>
                  <a:srgbClr val="E7E6E6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C8A28E-C193-9B63-23B4-3894FFB98D72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752962" y="1440335"/>
            <a:ext cx="4119600" cy="465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lvl1pPr marL="0" marR="0" lvl="0" indent="0" defTabSz="914445" fontAlgn="auto">
              <a:spcBef>
                <a:spcPts val="0"/>
              </a:spcBef>
              <a:spcAft>
                <a:spcPts val="0"/>
              </a:spcAft>
              <a:tabLst/>
              <a:defRPr lang="en-GB" sz="1867" b="1" i="0" u="none" strike="noStrike" cap="none" spc="0" baseline="0">
                <a:solidFill>
                  <a:srgbClr val="000000"/>
                </a:solidFill>
                <a:uFillTx/>
                <a:latin typeface="Franklin Gothic"/>
                <a:ea typeface="Franklin Gothic"/>
                <a:cs typeface="Franklin Gothic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812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0591-BE59-7FB0-F752-543CEBFA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258B-FD10-FA41-AB3B-0F137FD46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58D0-F4BF-2B40-4A4C-361D1BC80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CDFF-2639-5520-786B-B50280A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CFC27-F4E5-B777-5351-80CAD5DC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2F4DF-85B1-B651-B123-1CFA2391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46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8A77-E5D7-0534-96C7-121F83E9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B703-4BF6-D438-767A-7310CAD7E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73510-001C-0DB3-9EDF-F011118F5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D7B8-3D0F-40C0-0BB6-C247D3840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9442B-ACE3-517E-6B45-05B7F5A12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753FD-1C8E-87EE-88AB-312A59C0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FAA36-A63D-40F1-32DC-BF3D39E7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229E-EBF9-56D5-6463-C1075D96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2F4C-FDD5-41E6-BB2F-B68FC59B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C673B-3EAC-5753-6304-4685A4CF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87C05-C9B0-CC25-D251-CC9275BF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24001-0C2C-E6F4-1E5B-8B571A34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72E2A-A366-88EF-BD3B-E99A6BD6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D3578-D7EF-27DA-D62A-07DB2918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E2B7C-9C1D-031D-8A50-8749912D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79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05E8-8661-4932-EA43-637E34DF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0884-3639-E468-770D-93A4AE11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C2C5-B0F9-1C27-0D51-3BEAAEE0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E235A-F00E-E9D5-A1FF-E3E9B5A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DD8EE-956F-DA74-2700-692B0162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C8444-5DD6-75B8-9A22-1689D12E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299F-0D3B-466E-2CC4-D0A7BCCC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450AD-5FD7-35ED-9918-4B548368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0DD8A-AE01-8427-8407-06344E5AB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B0A57-8FA9-986C-16D1-F37711FB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F1E09-802F-0A4F-205F-8C7F8881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13985-E996-34D3-3350-DA52A4E4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3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5BF84-F80B-234B-8DB4-58C3669C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E71D-8438-F000-1CC1-E55C1801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C0A1-09B7-C5E5-8D47-1A4DF689A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33BA7-BDA9-40D1-955B-40A1D853471E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BACD-106E-2529-D98C-D89E7755D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E5359-00A9-A9E4-4DA4-AD772D97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043E6B-9C55-4DC5-B2F9-61A72EC8C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5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AF9B-C3CC-49EF-A244-AD9FAE70B264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53A5-BCD6-4442-AF31-559A92AD7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74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D804CED-F09B-C293-FA06-882EEA975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315" y="230812"/>
            <a:ext cx="3680789" cy="1226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44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3"/>
          <a:stretch/>
        </p:blipFill>
        <p:spPr>
          <a:xfrm>
            <a:off x="-96937" y="0"/>
            <a:ext cx="56802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1517" y="2684853"/>
            <a:ext cx="62992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CMAST 24/25 Planning </a:t>
            </a:r>
            <a:br>
              <a:rPr lang="en-GB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review</a:t>
            </a:r>
            <a:br>
              <a:rPr lang="en-GB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at Scale</a:t>
            </a:r>
            <a:endParaRPr lang="en-GB" sz="3300" dirty="0">
              <a:solidFill>
                <a:srgbClr val="01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1117" y="5598784"/>
            <a:ext cx="3280528" cy="10239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Date: November 2024</a:t>
            </a: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Presented by: Nina Russell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81DB1-DA1B-783B-7688-906354A04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49" y="81147"/>
            <a:ext cx="3683000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A53C-AC43-7699-72DF-3C7801A9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8" y="147872"/>
            <a:ext cx="9088029" cy="597999"/>
          </a:xfrm>
          <a:noFill/>
          <a:ln cap="flat">
            <a:noFill/>
          </a:ln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E@S Key Deliverable 24/25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96394D-73BB-FC32-069B-D2EE4200BE33}"/>
              </a:ext>
            </a:extLst>
          </p:cNvPr>
          <p:cNvSpPr/>
          <p:nvPr/>
        </p:nvSpPr>
        <p:spPr>
          <a:xfrm>
            <a:off x="245616" y="866816"/>
            <a:ext cx="2254928" cy="5979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Procurement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5115A9-83BA-A78E-5ED1-BBF9561EF7E7}"/>
              </a:ext>
            </a:extLst>
          </p:cNvPr>
          <p:cNvSpPr/>
          <p:nvPr/>
        </p:nvSpPr>
        <p:spPr>
          <a:xfrm>
            <a:off x="2607076" y="866816"/>
            <a:ext cx="2254928" cy="5979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Medicines Optimisation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04B7D0-A3DE-0588-4063-4BF288A763D6}"/>
              </a:ext>
            </a:extLst>
          </p:cNvPr>
          <p:cNvSpPr/>
          <p:nvPr/>
        </p:nvSpPr>
        <p:spPr>
          <a:xfrm>
            <a:off x="4968536" y="866816"/>
            <a:ext cx="2254928" cy="5979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Governance &amp; Risk</a:t>
            </a:r>
          </a:p>
          <a:p>
            <a:pPr algn="ctr"/>
            <a:r>
              <a:rPr lang="en-GB" dirty="0"/>
              <a:t>Legal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174C19-6853-8B46-CA48-F192BCE5E125}"/>
              </a:ext>
            </a:extLst>
          </p:cNvPr>
          <p:cNvSpPr/>
          <p:nvPr/>
        </p:nvSpPr>
        <p:spPr>
          <a:xfrm>
            <a:off x="7329996" y="866816"/>
            <a:ext cx="2254928" cy="5979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HR &amp; Payroll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996556-EA6D-A672-7949-0AA5116DC013}"/>
              </a:ext>
            </a:extLst>
          </p:cNvPr>
          <p:cNvSpPr/>
          <p:nvPr/>
        </p:nvSpPr>
        <p:spPr>
          <a:xfrm>
            <a:off x="9691456" y="866816"/>
            <a:ext cx="2254928" cy="5979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 &amp; Estates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64DEBA-DFB4-2095-8592-7D5F734F2B75}"/>
              </a:ext>
            </a:extLst>
          </p:cNvPr>
          <p:cNvSpPr/>
          <p:nvPr/>
        </p:nvSpPr>
        <p:spPr>
          <a:xfrm>
            <a:off x="24561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On track to deliver the annual C&amp;M wide procurement plan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Implementation of 2 value based procurement schemes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Optimisation of two national contracts: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Energy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Mobile phones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6D7B61-6E21-579C-FEA0-5C2A20646ABB}"/>
              </a:ext>
            </a:extLst>
          </p:cNvPr>
          <p:cNvSpPr/>
          <p:nvPr/>
        </p:nvSpPr>
        <p:spPr>
          <a:xfrm>
            <a:off x="245616" y="4852744"/>
            <a:ext cx="2254928" cy="12219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Target 24/25 - £7.1m</a:t>
            </a:r>
          </a:p>
          <a:p>
            <a:pPr algn="ctr"/>
            <a:r>
              <a:rPr lang="en-GB" sz="1400" u="sng" dirty="0"/>
              <a:t>Delivered H1 - £5.4m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B5ACB1-7225-5EC4-17BD-4655362D11F2}"/>
              </a:ext>
            </a:extLst>
          </p:cNvPr>
          <p:cNvSpPr/>
          <p:nvPr/>
        </p:nvSpPr>
        <p:spPr>
          <a:xfrm>
            <a:off x="260707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40" dirty="0">
                <a:solidFill>
                  <a:srgbClr val="002060"/>
                </a:solidFill>
              </a:rPr>
              <a:t>QIPP Plan has delivered £7.6m &amp; is being closely monitored via recovery board.  Capacity challenges continue but mitigations in place.</a:t>
            </a:r>
          </a:p>
          <a:p>
            <a:pPr algn="ctr"/>
            <a:endParaRPr lang="en-GB" sz="1340" dirty="0">
              <a:solidFill>
                <a:srgbClr val="002060"/>
              </a:solidFill>
            </a:endParaRPr>
          </a:p>
          <a:p>
            <a:pPr algn="ctr"/>
            <a:r>
              <a:rPr lang="en-GB" sz="1340" dirty="0">
                <a:solidFill>
                  <a:srgbClr val="002060"/>
                </a:solidFill>
              </a:rPr>
              <a:t>C&amp;M has secured £1m of additional from NHSE for Homecare services</a:t>
            </a:r>
          </a:p>
          <a:p>
            <a:pPr algn="ctr"/>
            <a:endParaRPr lang="en-GB" sz="1340" dirty="0">
              <a:solidFill>
                <a:srgbClr val="002060"/>
              </a:solidFill>
            </a:endParaRPr>
          </a:p>
          <a:p>
            <a:pPr algn="ctr"/>
            <a:r>
              <a:rPr lang="en-GB" sz="1340" dirty="0">
                <a:solidFill>
                  <a:srgbClr val="002060"/>
                </a:solidFill>
              </a:rPr>
              <a:t>Joint NHSE/C&amp;M High Cost Drug (HCD) scheme due to commence in H2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F15C55-6604-F509-F420-DDAFC0840F3F}"/>
              </a:ext>
            </a:extLst>
          </p:cNvPr>
          <p:cNvSpPr/>
          <p:nvPr/>
        </p:nvSpPr>
        <p:spPr>
          <a:xfrm>
            <a:off x="2607076" y="4852743"/>
            <a:ext cx="2254928" cy="1221921"/>
          </a:xfrm>
          <a:prstGeom prst="roundRect">
            <a:avLst/>
          </a:prstGeom>
          <a:solidFill>
            <a:srgbClr val="D1820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Target QIPP 24/25 £21m</a:t>
            </a:r>
          </a:p>
          <a:p>
            <a:pPr algn="ctr"/>
            <a:r>
              <a:rPr lang="en-GB" sz="1400" u="sng" dirty="0"/>
              <a:t>Delivered QIPP H1 £7.6m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Target HCD £9.1 FYE </a:t>
            </a:r>
          </a:p>
          <a:p>
            <a:pPr algn="ctr"/>
            <a:r>
              <a:rPr lang="en-GB" sz="1400" dirty="0"/>
              <a:t>Starting from H2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A57019-B418-6277-9657-28763E1CDC31}"/>
              </a:ext>
            </a:extLst>
          </p:cNvPr>
          <p:cNvSpPr/>
          <p:nvPr/>
        </p:nvSpPr>
        <p:spPr>
          <a:xfrm>
            <a:off x="496853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Liverpool Legal collaboration has commenced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Infection Prevention &amp; Control network in place &amp; C Diff tool kits in development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National NHSE team have recognised additional indemnity insurances as a priority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A3C7EB-4549-E974-8A6A-7385749C5323}"/>
              </a:ext>
            </a:extLst>
          </p:cNvPr>
          <p:cNvSpPr/>
          <p:nvPr/>
        </p:nvSpPr>
        <p:spPr>
          <a:xfrm>
            <a:off x="732999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E@S programme is working with HRDs on an occupation health workstream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C&amp;M payroll workstream has commenced and clear workplan and  timescales established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37CF66-6C29-72B6-8FD9-9C286AED73B8}"/>
              </a:ext>
            </a:extLst>
          </p:cNvPr>
          <p:cNvSpPr/>
          <p:nvPr/>
        </p:nvSpPr>
        <p:spPr>
          <a:xfrm>
            <a:off x="969145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Digital and estates category deep-dives completed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Each has selected three priority areas to move forward with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National mobile phone contract delivered £2.3m FYE savings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C&amp;M wide transport review commencing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21A2F6-CE07-D769-EE1D-B959C4D10010}"/>
              </a:ext>
            </a:extLst>
          </p:cNvPr>
          <p:cNvSpPr/>
          <p:nvPr/>
        </p:nvSpPr>
        <p:spPr>
          <a:xfrm>
            <a:off x="9691456" y="4852745"/>
            <a:ext cx="2254928" cy="12219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Target 24/25 - £0m</a:t>
            </a:r>
          </a:p>
          <a:p>
            <a:pPr algn="ctr"/>
            <a:r>
              <a:rPr lang="en-GB" sz="1400" dirty="0"/>
              <a:t>Delivered H1 - £0.6m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A9D618-9625-1B3B-B470-E335EB4E7BDC}"/>
              </a:ext>
            </a:extLst>
          </p:cNvPr>
          <p:cNvSpPr/>
          <p:nvPr/>
        </p:nvSpPr>
        <p:spPr>
          <a:xfrm>
            <a:off x="245616" y="1585760"/>
            <a:ext cx="2254928" cy="31460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On track to deliver the annual C&amp;M wide procurement plan 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Implementation of 2 value based procurement schemes</a:t>
            </a:r>
          </a:p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Optimisation of two national contracts: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Energy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Mobile phones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B744D6-DEB1-9E5C-7E3B-B89A8552D308}"/>
              </a:ext>
            </a:extLst>
          </p:cNvPr>
          <p:cNvSpPr/>
          <p:nvPr/>
        </p:nvSpPr>
        <p:spPr>
          <a:xfrm>
            <a:off x="245616" y="6241002"/>
            <a:ext cx="11700768" cy="46912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Consolidate and analysis 23/24 corporate benchmarking data </a:t>
            </a:r>
          </a:p>
        </p:txBody>
      </p:sp>
    </p:spTree>
    <p:extLst>
      <p:ext uri="{BB962C8B-B14F-4D97-AF65-F5344CB8AC3E}">
        <p14:creationId xmlns:p14="http://schemas.microsoft.com/office/powerpoint/2010/main" val="42167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05BD-5393-2EA5-3F1D-F1D44AA5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58" y="315907"/>
            <a:ext cx="9088029" cy="597999"/>
          </a:xfrm>
        </p:spPr>
        <p:txBody>
          <a:bodyPr/>
          <a:lstStyle/>
          <a:p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15EA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Active E@S workstreams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DDE7C8-6A2D-BBC7-2576-1FA78A42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6" y="1632540"/>
            <a:ext cx="4669994" cy="46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C1A0F2E-150D-A485-C563-3DB6AB98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95" y="1570134"/>
            <a:ext cx="4669994" cy="480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8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07E7FC-B7F8-ADE1-D5D0-BA0BD5AD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8" y="2816314"/>
            <a:ext cx="4956172" cy="3014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405BD-5393-2EA5-3F1D-F1D44AA5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58" y="315907"/>
            <a:ext cx="9088029" cy="597999"/>
          </a:xfrm>
        </p:spPr>
        <p:txBody>
          <a:bodyPr/>
          <a:lstStyle/>
          <a:p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15EA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Key achievements 24/25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B45F-CF00-4700-5BDE-1A6FC9195074}"/>
              </a:ext>
            </a:extLst>
          </p:cNvPr>
          <p:cNvSpPr/>
          <p:nvPr/>
        </p:nvSpPr>
        <p:spPr>
          <a:xfrm>
            <a:off x="36566" y="1086280"/>
            <a:ext cx="4394447" cy="250350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2060"/>
                </a:solidFill>
              </a:rPr>
              <a:t>C&amp;M Benchmarking Review 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All Trusts completed national return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System integration data packs produced for Cheshire, Liverpool, Warrington &amp; Wirral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23/24 data analysis commenced, and high-level feedback given to CEOs &amp; DoFs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7F479-E7E7-D500-E16F-6E86F8EE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64" y="3232598"/>
            <a:ext cx="2659563" cy="3543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C95CD-71D9-D50B-CD95-E5CDFC1C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51" y="3667454"/>
            <a:ext cx="3863633" cy="3108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2BEB5-BF2D-D5C7-27FE-FD34213B9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498" y="1170780"/>
            <a:ext cx="3312948" cy="1815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83F1E-54A2-D46F-6330-B4C434BD7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440" y="1313612"/>
            <a:ext cx="3526087" cy="19805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73EB98-0F47-B1DD-D3D4-91C79D721933}"/>
              </a:ext>
            </a:extLst>
          </p:cNvPr>
          <p:cNvSpPr/>
          <p:nvPr/>
        </p:nvSpPr>
        <p:spPr>
          <a:xfrm>
            <a:off x="4188372" y="5965954"/>
            <a:ext cx="5026573" cy="74540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£300k recurrent funding for E@S programme via ICB confirmed from 25/26 </a:t>
            </a:r>
          </a:p>
        </p:txBody>
      </p:sp>
    </p:spTree>
    <p:extLst>
      <p:ext uri="{BB962C8B-B14F-4D97-AF65-F5344CB8AC3E}">
        <p14:creationId xmlns:p14="http://schemas.microsoft.com/office/powerpoint/2010/main" val="215303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F047DF-6F36-CC89-2A98-738657F34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45" y="43443"/>
            <a:ext cx="2076803" cy="692268"/>
          </a:xfrm>
          <a:prstGeom prst="rect">
            <a:avLst/>
          </a:prstGeom>
        </p:spPr>
      </p:pic>
      <p:sp>
        <p:nvSpPr>
          <p:cNvPr id="3" name="Double-click to edit">
            <a:extLst>
              <a:ext uri="{FF2B5EF4-FFF2-40B4-BE49-F238E27FC236}">
                <a16:creationId xmlns:a16="http://schemas.microsoft.com/office/drawing/2014/main" id="{9D107208-77CF-7D11-83EE-8ACA235FE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070" y="22273"/>
            <a:ext cx="9120214" cy="6922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>
                <a:solidFill>
                  <a:srgbClr val="BF0078"/>
                </a:solidFill>
              </a:defRPr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E@S Programme – lessons learned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AD704E-E92D-E926-14B6-2B168C25CC50}"/>
              </a:ext>
            </a:extLst>
          </p:cNvPr>
          <p:cNvSpPr/>
          <p:nvPr/>
        </p:nvSpPr>
        <p:spPr>
          <a:xfrm>
            <a:off x="8164930" y="830794"/>
            <a:ext cx="3780000" cy="571425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23/24 Data analysis and use to complete a review of 24/25 workplan and identify additional opportunities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E@S plan for 25/26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stakeholder 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optimise national/regional</a:t>
            </a: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funding opportunities and ensure we are horizon scanning where possible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needs to continue with a keen focus on the national commercial strategy and optimisation of contracts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build and develop key strategic partnerships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development of medicine optimisation plan in line with 16 national priorities, i.e. polypharmacy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□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06F374-1D83-1256-3EE8-C646FE9FEABB}"/>
              </a:ext>
            </a:extLst>
          </p:cNvPr>
          <p:cNvSpPr/>
          <p:nvPr/>
        </p:nvSpPr>
        <p:spPr>
          <a:xfrm>
            <a:off x="247070" y="809625"/>
            <a:ext cx="3780000" cy="571425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 challenges within the E@S programme which has limited the number</a:t>
            </a:r>
            <a:r>
              <a:rPr lang="en-GB" sz="1300" dirty="0">
                <a:solidFill>
                  <a:prstClr val="white"/>
                </a:solidFill>
                <a:latin typeface="Arial"/>
                <a:cs typeface="Arial"/>
              </a:rPr>
              <a:t> of workstreams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term sustainability of E@S programme as funding non recurrent</a:t>
            </a:r>
            <a:r>
              <a:rPr lang="en-GB" sz="1300" dirty="0">
                <a:solidFill>
                  <a:prstClr val="white"/>
                </a:solidFill>
                <a:latin typeface="Arial"/>
                <a:cs typeface="Arial"/>
              </a:rPr>
              <a:t>.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/>
                <a:cs typeface="Arial"/>
              </a:rPr>
              <a:t>Medicines transformation funding (£450k) non recurrent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limitations for transformation opportunities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all opportunities are possible/appropriate at a C&amp;M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Limitations and risks within primary care in relation to medicines optimisation QIPP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9F903-0D03-B08F-8F6B-DBF5B2063090}"/>
              </a:ext>
            </a:extLst>
          </p:cNvPr>
          <p:cNvSpPr txBox="1"/>
          <p:nvPr/>
        </p:nvSpPr>
        <p:spPr>
          <a:xfrm>
            <a:off x="1041117" y="869941"/>
            <a:ext cx="214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</a:t>
            </a:r>
            <a:r>
              <a:rPr lang="en-GB" sz="1600" b="1" dirty="0">
                <a:solidFill>
                  <a:prstClr val="white"/>
                </a:solidFill>
                <a:latin typeface="Calibri" panose="020F0502020204030204"/>
              </a:rPr>
              <a:t>FACED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62BF89-10DA-28EA-30ED-06E2042AF335}"/>
              </a:ext>
            </a:extLst>
          </p:cNvPr>
          <p:cNvSpPr/>
          <p:nvPr/>
        </p:nvSpPr>
        <p:spPr>
          <a:xfrm>
            <a:off x="4206000" y="809626"/>
            <a:ext cx="3780000" cy="5714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Secured additional resource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funding for E@S programme secured via the ICB from 25/26 - £300k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medicines transformation funding secured via the ICB from 25/26 - £450k.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several external partners using various models to limit up front cost relating to efficiency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of national /regional funding opportunities where possible.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data pack for the integration workstreams to identify sub-regional opportunities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QIPP opportunities have been identified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42094-6E8F-F045-2901-709C10F96E0D}"/>
              </a:ext>
            </a:extLst>
          </p:cNvPr>
          <p:cNvSpPr txBox="1"/>
          <p:nvPr/>
        </p:nvSpPr>
        <p:spPr>
          <a:xfrm>
            <a:off x="5024438" y="869941"/>
            <a:ext cx="214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TO DATE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3B92C-0057-1979-5C2C-1E7943492D83}"/>
              </a:ext>
            </a:extLst>
          </p:cNvPr>
          <p:cNvSpPr txBox="1"/>
          <p:nvPr/>
        </p:nvSpPr>
        <p:spPr>
          <a:xfrm>
            <a:off x="8686402" y="904851"/>
            <a:ext cx="2871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CONSIDERATIONS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E2CBC-C0C7-FDA1-0531-7AC36EB8CBC2}"/>
              </a:ext>
            </a:extLst>
          </p:cNvPr>
          <p:cNvCxnSpPr/>
          <p:nvPr/>
        </p:nvCxnSpPr>
        <p:spPr>
          <a:xfrm>
            <a:off x="1541180" y="1239273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D0C0DA-8DAF-3487-8BDA-22D6EB3D10B6}"/>
              </a:ext>
            </a:extLst>
          </p:cNvPr>
          <p:cNvCxnSpPr/>
          <p:nvPr/>
        </p:nvCxnSpPr>
        <p:spPr>
          <a:xfrm>
            <a:off x="5524499" y="1243441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CEDA56-3293-B833-E68F-34DFEC1DD455}"/>
              </a:ext>
            </a:extLst>
          </p:cNvPr>
          <p:cNvCxnSpPr/>
          <p:nvPr/>
        </p:nvCxnSpPr>
        <p:spPr>
          <a:xfrm>
            <a:off x="9550683" y="1274183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8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F047DF-6F36-CC89-2A98-738657F34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45" y="43443"/>
            <a:ext cx="2076803" cy="692268"/>
          </a:xfrm>
          <a:prstGeom prst="rect">
            <a:avLst/>
          </a:prstGeom>
        </p:spPr>
      </p:pic>
      <p:sp>
        <p:nvSpPr>
          <p:cNvPr id="3" name="Double-click to edit">
            <a:extLst>
              <a:ext uri="{FF2B5EF4-FFF2-40B4-BE49-F238E27FC236}">
                <a16:creationId xmlns:a16="http://schemas.microsoft.com/office/drawing/2014/main" id="{9D107208-77CF-7D11-83EE-8ACA235FE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070" y="22273"/>
            <a:ext cx="9120214" cy="6922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BF0078"/>
                </a:solidFill>
              </a:defRPr>
            </a:pPr>
            <a:r>
              <a:rPr lang="en-GB" sz="2400" b="1" dirty="0">
                <a:solidFill>
                  <a:srgbClr val="0070C0"/>
                </a:solidFill>
                <a:latin typeface="Arial"/>
                <a:cs typeface="Arial"/>
              </a:rPr>
              <a:t>E@S Programme – next steps 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9F903-0D03-B08F-8F6B-DBF5B2063090}"/>
              </a:ext>
            </a:extLst>
          </p:cNvPr>
          <p:cNvSpPr txBox="1"/>
          <p:nvPr/>
        </p:nvSpPr>
        <p:spPr>
          <a:xfrm>
            <a:off x="1041117" y="869941"/>
            <a:ext cx="214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RAISED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3B92C-0057-1979-5C2C-1E7943492D83}"/>
              </a:ext>
            </a:extLst>
          </p:cNvPr>
          <p:cNvSpPr txBox="1"/>
          <p:nvPr/>
        </p:nvSpPr>
        <p:spPr>
          <a:xfrm>
            <a:off x="8686402" y="904851"/>
            <a:ext cx="2871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CONSIDERATIONS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E2CBC-C0C7-FDA1-0531-7AC36EB8CBC2}"/>
              </a:ext>
            </a:extLst>
          </p:cNvPr>
          <p:cNvCxnSpPr/>
          <p:nvPr/>
        </p:nvCxnSpPr>
        <p:spPr>
          <a:xfrm>
            <a:off x="1541180" y="1239273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D0C0DA-8DAF-3487-8BDA-22D6EB3D10B6}"/>
              </a:ext>
            </a:extLst>
          </p:cNvPr>
          <p:cNvCxnSpPr/>
          <p:nvPr/>
        </p:nvCxnSpPr>
        <p:spPr>
          <a:xfrm>
            <a:off x="5524499" y="1243441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CEDA56-3293-B833-E68F-34DFEC1DD455}"/>
              </a:ext>
            </a:extLst>
          </p:cNvPr>
          <p:cNvCxnSpPr/>
          <p:nvPr/>
        </p:nvCxnSpPr>
        <p:spPr>
          <a:xfrm>
            <a:off x="9550683" y="1274183"/>
            <a:ext cx="114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BE9E61-26FC-B606-FEC5-9379CE8A6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42757"/>
              </p:ext>
            </p:extLst>
          </p:nvPr>
        </p:nvGraphicFramePr>
        <p:xfrm>
          <a:off x="495681" y="578634"/>
          <a:ext cx="11200629" cy="513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554F41DC-C172-808E-A9D2-7878D4819F38}"/>
              </a:ext>
            </a:extLst>
          </p:cNvPr>
          <p:cNvSpPr/>
          <p:nvPr/>
        </p:nvSpPr>
        <p:spPr>
          <a:xfrm>
            <a:off x="109265" y="5268424"/>
            <a:ext cx="11973465" cy="692269"/>
          </a:xfrm>
          <a:prstGeom prst="leftRightArrow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Continued benchmarking data analysis across the system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46B9EDC-6E9E-8D2B-DC57-D434B237A2B0}"/>
              </a:ext>
            </a:extLst>
          </p:cNvPr>
          <p:cNvSpPr/>
          <p:nvPr/>
        </p:nvSpPr>
        <p:spPr>
          <a:xfrm>
            <a:off x="109264" y="6122288"/>
            <a:ext cx="11973465" cy="692269"/>
          </a:xfrm>
          <a:prstGeom prst="leftRightArrow">
            <a:avLst/>
          </a:prstGeom>
          <a:solidFill>
            <a:srgbClr val="002060">
              <a:alpha val="56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Continued stakeholder engagement  </a:t>
            </a:r>
          </a:p>
        </p:txBody>
      </p:sp>
    </p:spTree>
    <p:extLst>
      <p:ext uri="{BB962C8B-B14F-4D97-AF65-F5344CB8AC3E}">
        <p14:creationId xmlns:p14="http://schemas.microsoft.com/office/powerpoint/2010/main" val="235270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ynae Network - CPP Update - March 2024" id="{F77A2304-A337-482C-8978-0A46F9604CEB}" vid="{C3C2A020-637B-4DAB-BEDF-583F21363FA9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12816</TotalTime>
  <Words>746</Words>
  <Application>Microsoft Office PowerPoint</Application>
  <PresentationFormat>Widescreen</PresentationFormat>
  <Paragraphs>140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Franklin Gothic</vt:lpstr>
      <vt:lpstr>Wingdings</vt:lpstr>
      <vt:lpstr>Office Theme</vt:lpstr>
      <vt:lpstr>1_Office Theme</vt:lpstr>
      <vt:lpstr>title slide</vt:lpstr>
      <vt:lpstr>CMAST 24/25 Planning  6-month review  Efficiency at Scale</vt:lpstr>
      <vt:lpstr>E@S Key Deliverable 24/25 </vt:lpstr>
      <vt:lpstr>Active E@S workstreams</vt:lpstr>
      <vt:lpstr>Other Key achievements 24/25</vt:lpstr>
      <vt:lpstr>E@S Programme – lessons learned</vt:lpstr>
      <vt:lpstr>E@S Programme – 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CMAST 24/25 Planning  6-month review  Efficiency at Scale</dc:title>
  <dc:creator>Russell, Nina</dc:creator>
  <cp:lastModifiedBy>Ben Vinter</cp:lastModifiedBy>
  <cp:revision>5</cp:revision>
  <dcterms:created xsi:type="dcterms:W3CDTF">2024-11-13T10:32:56Z</dcterms:created>
  <dcterms:modified xsi:type="dcterms:W3CDTF">2024-12-19T09:51:00Z</dcterms:modified>
</cp:coreProperties>
</file>