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301" r:id="rId6"/>
    <p:sldId id="287" r:id="rId7"/>
    <p:sldId id="2147473094" r:id="rId8"/>
    <p:sldId id="2147473105" r:id="rId9"/>
    <p:sldId id="2147473101" r:id="rId10"/>
    <p:sldId id="2147473095" r:id="rId11"/>
    <p:sldId id="2147473107" r:id="rId12"/>
    <p:sldId id="2147473109" r:id="rId13"/>
    <p:sldId id="2147473110" r:id="rId14"/>
    <p:sldId id="2147473111" r:id="rId15"/>
    <p:sldId id="2147473112" r:id="rId16"/>
    <p:sldId id="2147473096" r:id="rId17"/>
    <p:sldId id="2147473117" r:id="rId18"/>
    <p:sldId id="2147473113" r:id="rId19"/>
    <p:sldId id="2147473097" r:id="rId20"/>
    <p:sldId id="2147473114" r:id="rId21"/>
    <p:sldId id="21474731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419477B-36A6-4F44-9105-1F276B91233B}">
          <p14:sldIdLst>
            <p14:sldId id="256"/>
            <p14:sldId id="301"/>
            <p14:sldId id="287"/>
            <p14:sldId id="2147473094"/>
            <p14:sldId id="2147473105"/>
            <p14:sldId id="2147473101"/>
            <p14:sldId id="2147473095"/>
            <p14:sldId id="2147473107"/>
            <p14:sldId id="2147473109"/>
            <p14:sldId id="2147473110"/>
            <p14:sldId id="2147473111"/>
            <p14:sldId id="2147473112"/>
            <p14:sldId id="2147473096"/>
            <p14:sldId id="2147473117"/>
            <p14:sldId id="2147473113"/>
            <p14:sldId id="2147473097"/>
            <p14:sldId id="2147473114"/>
            <p14:sldId id="21474731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C39BE1"/>
    <a:srgbClr val="BDD7EE"/>
    <a:srgbClr val="2E75B6"/>
    <a:srgbClr val="ABCF9B"/>
    <a:srgbClr val="9DC3E6"/>
    <a:srgbClr val="FFABAB"/>
    <a:srgbClr val="FFAFAF"/>
    <a:srgbClr val="015EA4"/>
    <a:srgbClr val="D8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8" d="100"/>
          <a:sy n="108" d="100"/>
        </p:scale>
        <p:origin x="678" y="102"/>
      </p:cViewPr>
      <p:guideLst/>
    </p:cSldViewPr>
  </p:slideViewPr>
  <p:outlineViewPr>
    <p:cViewPr>
      <p:scale>
        <a:sx n="33" d="100"/>
        <a:sy n="33" d="100"/>
      </p:scale>
      <p:origin x="0" y="-372"/>
    </p:cViewPr>
  </p:outlineViewPr>
  <p:notesTextViewPr>
    <p:cViewPr>
      <p:scale>
        <a:sx n="1" d="1"/>
        <a:sy n="1" d="1"/>
      </p:scale>
      <p:origin x="0" y="0"/>
    </p:cViewPr>
  </p:notesTextViewPr>
  <p:sorterViewPr>
    <p:cViewPr>
      <p:scale>
        <a:sx n="100" d="100"/>
        <a:sy n="100" d="100"/>
      </p:scale>
      <p:origin x="0" y="-2992"/>
    </p:cViewPr>
  </p:sorterViewPr>
  <p:notesViewPr>
    <p:cSldViewPr snapToGrid="0">
      <p:cViewPr>
        <p:scale>
          <a:sx n="110" d="100"/>
          <a:sy n="110" d="100"/>
        </p:scale>
        <p:origin x="1348" y="-18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1-9A5A-4F0B-B454-233435F439ED}"/>
              </c:ext>
            </c:extLst>
          </c:dPt>
          <c:dPt>
            <c:idx val="1"/>
            <c:bubble3D val="0"/>
            <c:spPr>
              <a:solidFill>
                <a:schemeClr val="accent4">
                  <a:lumMod val="40000"/>
                  <a:lumOff val="60000"/>
                </a:schemeClr>
              </a:solidFill>
              <a:ln w="19050">
                <a:noFill/>
              </a:ln>
              <a:effectLst/>
            </c:spPr>
            <c:extLst>
              <c:ext xmlns:c16="http://schemas.microsoft.com/office/drawing/2014/chart" uri="{C3380CC4-5D6E-409C-BE32-E72D297353CC}">
                <c16:uniqueId val="{00000003-9A5A-4F0B-B454-233435F439ED}"/>
              </c:ext>
            </c:extLst>
          </c:dPt>
          <c:dPt>
            <c:idx val="2"/>
            <c:bubble3D val="0"/>
            <c:spPr>
              <a:solidFill>
                <a:srgbClr val="C39BE1"/>
              </a:solidFill>
              <a:ln w="19050">
                <a:noFill/>
              </a:ln>
              <a:effectLst/>
            </c:spPr>
            <c:extLst>
              <c:ext xmlns:c16="http://schemas.microsoft.com/office/drawing/2014/chart" uri="{C3380CC4-5D6E-409C-BE32-E72D297353CC}">
                <c16:uniqueId val="{00000005-9A5A-4F0B-B454-233435F439ED}"/>
              </c:ext>
            </c:extLst>
          </c:dPt>
          <c:dPt>
            <c:idx val="3"/>
            <c:bubble3D val="0"/>
            <c:spPr>
              <a:solidFill>
                <a:schemeClr val="accent2">
                  <a:lumMod val="40000"/>
                  <a:lumOff val="60000"/>
                </a:schemeClr>
              </a:solidFill>
              <a:ln w="19050">
                <a:noFill/>
              </a:ln>
              <a:effectLst/>
            </c:spPr>
            <c:extLst>
              <c:ext xmlns:c16="http://schemas.microsoft.com/office/drawing/2014/chart" uri="{C3380CC4-5D6E-409C-BE32-E72D297353CC}">
                <c16:uniqueId val="{00000007-9A5A-4F0B-B454-233435F439ED}"/>
              </c:ext>
            </c:extLst>
          </c:dPt>
          <c:dPt>
            <c:idx val="4"/>
            <c:bubble3D val="0"/>
            <c:spPr>
              <a:solidFill>
                <a:schemeClr val="accent1">
                  <a:lumMod val="75000"/>
                </a:schemeClr>
              </a:solidFill>
              <a:ln w="3175">
                <a:solidFill>
                  <a:schemeClr val="bg1"/>
                </a:solidFill>
              </a:ln>
              <a:effectLst/>
            </c:spPr>
            <c:extLst>
              <c:ext xmlns:c16="http://schemas.microsoft.com/office/drawing/2014/chart" uri="{C3380CC4-5D6E-409C-BE32-E72D297353CC}">
                <c16:uniqueId val="{00000009-9A5A-4F0B-B454-233435F439ED}"/>
              </c:ext>
            </c:extLst>
          </c:dPt>
          <c:val>
            <c:numRef>
              <c:f>Sheet1!$A$1:$A$5</c:f>
              <c:numCache>
                <c:formatCode>General</c:formatCode>
                <c:ptCount val="5"/>
                <c:pt idx="0">
                  <c:v>5.8</c:v>
                </c:pt>
                <c:pt idx="1">
                  <c:v>2.6</c:v>
                </c:pt>
                <c:pt idx="2">
                  <c:v>6.1</c:v>
                </c:pt>
                <c:pt idx="3">
                  <c:v>5.7</c:v>
                </c:pt>
                <c:pt idx="4">
                  <c:v>79.8</c:v>
                </c:pt>
              </c:numCache>
            </c:numRef>
          </c:val>
          <c:extLst>
            <c:ext xmlns:c16="http://schemas.microsoft.com/office/drawing/2014/chart" uri="{C3380CC4-5D6E-409C-BE32-E72D297353CC}">
              <c16:uniqueId val="{0000000A-9A5A-4F0B-B454-233435F439E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00209-08A7-4565-A758-45E32F5F682E}" type="datetimeFigureOut">
              <a:rPr lang="en-GB" smtClean="0"/>
              <a:t>19/12/2024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1C297-2134-4B33-8B39-C509543D8E1C}" type="slidenum">
              <a:rPr lang="en-GB" smtClean="0"/>
              <a:t>‹#›</a:t>
            </a:fld>
            <a:endParaRPr lang="en-GB"/>
          </a:p>
        </p:txBody>
      </p:sp>
    </p:spTree>
    <p:extLst>
      <p:ext uri="{BB962C8B-B14F-4D97-AF65-F5344CB8AC3E}">
        <p14:creationId xmlns:p14="http://schemas.microsoft.com/office/powerpoint/2010/main" val="417880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a:t>
            </a:fld>
            <a:endParaRPr lang="en-GB"/>
          </a:p>
        </p:txBody>
      </p:sp>
    </p:spTree>
    <p:extLst>
      <p:ext uri="{BB962C8B-B14F-4D97-AF65-F5344CB8AC3E}">
        <p14:creationId xmlns:p14="http://schemas.microsoft.com/office/powerpoint/2010/main" val="186385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10</a:t>
            </a:fld>
            <a:endParaRPr lang="en-GB"/>
          </a:p>
        </p:txBody>
      </p:sp>
    </p:spTree>
    <p:extLst>
      <p:ext uri="{BB962C8B-B14F-4D97-AF65-F5344CB8AC3E}">
        <p14:creationId xmlns:p14="http://schemas.microsoft.com/office/powerpoint/2010/main" val="120913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11</a:t>
            </a:fld>
            <a:endParaRPr lang="en-GB"/>
          </a:p>
        </p:txBody>
      </p:sp>
    </p:spTree>
    <p:extLst>
      <p:ext uri="{BB962C8B-B14F-4D97-AF65-F5344CB8AC3E}">
        <p14:creationId xmlns:p14="http://schemas.microsoft.com/office/powerpoint/2010/main" val="121368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B3D1C297-2134-4B33-8B39-C509543D8E1C}" type="slidenum">
              <a:rPr lang="en-GB" smtClean="0"/>
              <a:t>12</a:t>
            </a:fld>
            <a:endParaRPr lang="en-GB"/>
          </a:p>
        </p:txBody>
      </p:sp>
    </p:spTree>
    <p:extLst>
      <p:ext uri="{BB962C8B-B14F-4D97-AF65-F5344CB8AC3E}">
        <p14:creationId xmlns:p14="http://schemas.microsoft.com/office/powerpoint/2010/main" val="3987662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13</a:t>
            </a:fld>
            <a:endParaRPr lang="en-GB"/>
          </a:p>
        </p:txBody>
      </p:sp>
    </p:spTree>
    <p:extLst>
      <p:ext uri="{BB962C8B-B14F-4D97-AF65-F5344CB8AC3E}">
        <p14:creationId xmlns:p14="http://schemas.microsoft.com/office/powerpoint/2010/main" val="123375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14</a:t>
            </a:fld>
            <a:endParaRPr lang="en-GB"/>
          </a:p>
        </p:txBody>
      </p:sp>
    </p:spTree>
    <p:extLst>
      <p:ext uri="{BB962C8B-B14F-4D97-AF65-F5344CB8AC3E}">
        <p14:creationId xmlns:p14="http://schemas.microsoft.com/office/powerpoint/2010/main" val="125696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15</a:t>
            </a:fld>
            <a:endParaRPr lang="en-GB"/>
          </a:p>
        </p:txBody>
      </p:sp>
    </p:spTree>
    <p:extLst>
      <p:ext uri="{BB962C8B-B14F-4D97-AF65-F5344CB8AC3E}">
        <p14:creationId xmlns:p14="http://schemas.microsoft.com/office/powerpoint/2010/main" val="159083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16</a:t>
            </a:fld>
            <a:endParaRPr lang="en-GB"/>
          </a:p>
        </p:txBody>
      </p:sp>
    </p:spTree>
    <p:extLst>
      <p:ext uri="{BB962C8B-B14F-4D97-AF65-F5344CB8AC3E}">
        <p14:creationId xmlns:p14="http://schemas.microsoft.com/office/powerpoint/2010/main" val="411383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17</a:t>
            </a:fld>
            <a:endParaRPr lang="en-GB"/>
          </a:p>
        </p:txBody>
      </p:sp>
    </p:spTree>
    <p:extLst>
      <p:ext uri="{BB962C8B-B14F-4D97-AF65-F5344CB8AC3E}">
        <p14:creationId xmlns:p14="http://schemas.microsoft.com/office/powerpoint/2010/main" val="232222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18</a:t>
            </a:fld>
            <a:endParaRPr lang="en-GB"/>
          </a:p>
        </p:txBody>
      </p:sp>
    </p:spTree>
    <p:extLst>
      <p:ext uri="{BB962C8B-B14F-4D97-AF65-F5344CB8AC3E}">
        <p14:creationId xmlns:p14="http://schemas.microsoft.com/office/powerpoint/2010/main" val="9799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Size of waiting lists, workforce and sustainability</a:t>
            </a:r>
          </a:p>
        </p:txBody>
      </p:sp>
      <p:sp>
        <p:nvSpPr>
          <p:cNvPr id="4" name="Slide Number Placeholder 3"/>
          <p:cNvSpPr>
            <a:spLocks noGrp="1"/>
          </p:cNvSpPr>
          <p:nvPr>
            <p:ph type="sldNum" sz="quarter" idx="5"/>
          </p:nvPr>
        </p:nvSpPr>
        <p:spPr/>
        <p:txBody>
          <a:bodyPr/>
          <a:lstStyle/>
          <a:p>
            <a:fld id="{B3D1C297-2134-4B33-8B39-C509543D8E1C}" type="slidenum">
              <a:rPr lang="en-GB" smtClean="0"/>
              <a:t>2</a:t>
            </a:fld>
            <a:endParaRPr lang="en-GB"/>
          </a:p>
        </p:txBody>
      </p:sp>
    </p:spTree>
    <p:extLst>
      <p:ext uri="{BB962C8B-B14F-4D97-AF65-F5344CB8AC3E}">
        <p14:creationId xmlns:p14="http://schemas.microsoft.com/office/powerpoint/2010/main" val="169124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3</a:t>
            </a:fld>
            <a:endParaRPr lang="en-GB"/>
          </a:p>
        </p:txBody>
      </p:sp>
    </p:spTree>
    <p:extLst>
      <p:ext uri="{BB962C8B-B14F-4D97-AF65-F5344CB8AC3E}">
        <p14:creationId xmlns:p14="http://schemas.microsoft.com/office/powerpoint/2010/main" val="283519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
            </a:r>
          </a:p>
        </p:txBody>
      </p:sp>
      <p:sp>
        <p:nvSpPr>
          <p:cNvPr id="4" name="Slide Number Placeholder 3"/>
          <p:cNvSpPr>
            <a:spLocks noGrp="1"/>
          </p:cNvSpPr>
          <p:nvPr>
            <p:ph type="sldNum" sz="quarter" idx="5"/>
          </p:nvPr>
        </p:nvSpPr>
        <p:spPr/>
        <p:txBody>
          <a:bodyPr/>
          <a:lstStyle/>
          <a:p>
            <a:fld id="{B3D1C297-2134-4B33-8B39-C509543D8E1C}" type="slidenum">
              <a:rPr lang="en-GB" smtClean="0"/>
              <a:t>4</a:t>
            </a:fld>
            <a:endParaRPr lang="en-GB"/>
          </a:p>
        </p:txBody>
      </p:sp>
    </p:spTree>
    <p:extLst>
      <p:ext uri="{BB962C8B-B14F-4D97-AF65-F5344CB8AC3E}">
        <p14:creationId xmlns:p14="http://schemas.microsoft.com/office/powerpoint/2010/main" val="40101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5</a:t>
            </a:fld>
            <a:endParaRPr lang="en-GB"/>
          </a:p>
        </p:txBody>
      </p:sp>
    </p:spTree>
    <p:extLst>
      <p:ext uri="{BB962C8B-B14F-4D97-AF65-F5344CB8AC3E}">
        <p14:creationId xmlns:p14="http://schemas.microsoft.com/office/powerpoint/2010/main" val="195104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6</a:t>
            </a:fld>
            <a:endParaRPr lang="en-GB"/>
          </a:p>
        </p:txBody>
      </p:sp>
    </p:spTree>
    <p:extLst>
      <p:ext uri="{BB962C8B-B14F-4D97-AF65-F5344CB8AC3E}">
        <p14:creationId xmlns:p14="http://schemas.microsoft.com/office/powerpoint/2010/main" val="40341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D1C297-2134-4B33-8B39-C509543D8E1C}" type="slidenum">
              <a:rPr lang="en-GB" smtClean="0"/>
              <a:t>7</a:t>
            </a:fld>
            <a:endParaRPr lang="en-GB"/>
          </a:p>
        </p:txBody>
      </p:sp>
    </p:spTree>
    <p:extLst>
      <p:ext uri="{BB962C8B-B14F-4D97-AF65-F5344CB8AC3E}">
        <p14:creationId xmlns:p14="http://schemas.microsoft.com/office/powerpoint/2010/main" val="218443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8</a:t>
            </a:fld>
            <a:endParaRPr lang="en-GB"/>
          </a:p>
        </p:txBody>
      </p:sp>
    </p:spTree>
    <p:extLst>
      <p:ext uri="{BB962C8B-B14F-4D97-AF65-F5344CB8AC3E}">
        <p14:creationId xmlns:p14="http://schemas.microsoft.com/office/powerpoint/2010/main" val="2476963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1C297-2134-4B33-8B39-C509543D8E1C}" type="slidenum">
              <a:rPr lang="en-GB" smtClean="0"/>
              <a:t>9</a:t>
            </a:fld>
            <a:endParaRPr lang="en-GB"/>
          </a:p>
        </p:txBody>
      </p:sp>
    </p:spTree>
    <p:extLst>
      <p:ext uri="{BB962C8B-B14F-4D97-AF65-F5344CB8AC3E}">
        <p14:creationId xmlns:p14="http://schemas.microsoft.com/office/powerpoint/2010/main" val="311744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D0AF9B-C3CC-49EF-A244-AD9FAE70B264}" type="datetimeFigureOut">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407942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0AF9B-C3CC-49EF-A244-AD9FAE70B264}" type="datetimeFigureOut">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267463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0AF9B-C3CC-49EF-A244-AD9FAE70B264}" type="datetimeFigureOut">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124842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D0AF9B-C3CC-49EF-A244-AD9FAE70B264}" type="datetimeFigureOut">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391777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0AF9B-C3CC-49EF-A244-AD9FAE70B264}" type="datetimeFigureOut">
              <a:rPr lang="en-GB" smtClean="0"/>
              <a:t>19/12/2024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106485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D0AF9B-C3CC-49EF-A244-AD9FAE70B264}" type="datetimeFigureOut">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283864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D0AF9B-C3CC-49EF-A244-AD9FAE70B264}" type="datetimeFigureOut">
              <a:rPr lang="en-GB" smtClean="0"/>
              <a:t>19/12/2024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6038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D0AF9B-C3CC-49EF-A244-AD9FAE70B264}" type="datetimeFigureOut">
              <a:rPr lang="en-GB" smtClean="0"/>
              <a:t>19/12/2024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60643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AF9B-C3CC-49EF-A244-AD9FAE70B264}" type="datetimeFigureOut">
              <a:rPr lang="en-GB" smtClean="0"/>
              <a:t>19/12/2024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272461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D0AF9B-C3CC-49EF-A244-AD9FAE70B264}" type="datetimeFigureOut">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391564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D0AF9B-C3CC-49EF-A244-AD9FAE70B264}" type="datetimeFigureOut">
              <a:rPr lang="en-GB" smtClean="0"/>
              <a:t>19/12/2024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53A5-BCD6-4442-AF31-559A92AD791B}" type="slidenum">
              <a:rPr lang="en-GB" smtClean="0"/>
              <a:t>‹#›</a:t>
            </a:fld>
            <a:endParaRPr lang="en-GB"/>
          </a:p>
        </p:txBody>
      </p:sp>
    </p:spTree>
    <p:extLst>
      <p:ext uri="{BB962C8B-B14F-4D97-AF65-F5344CB8AC3E}">
        <p14:creationId xmlns:p14="http://schemas.microsoft.com/office/powerpoint/2010/main" val="8070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0AF9B-C3CC-49EF-A244-AD9FAE70B264}" type="datetimeFigureOut">
              <a:rPr lang="en-GB" smtClean="0"/>
              <a:t>19/12/2024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53A5-BCD6-4442-AF31-559A92AD791B}" type="slidenum">
              <a:rPr lang="en-GB" smtClean="0"/>
              <a:t>‹#›</a:t>
            </a:fld>
            <a:endParaRPr lang="en-GB"/>
          </a:p>
        </p:txBody>
      </p:sp>
    </p:spTree>
    <p:extLst>
      <p:ext uri="{BB962C8B-B14F-4D97-AF65-F5344CB8AC3E}">
        <p14:creationId xmlns:p14="http://schemas.microsoft.com/office/powerpoint/2010/main" val="239879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3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11.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svg"/><Relationship Id="rId5" Type="http://schemas.microsoft.com/office/2007/relationships/hdphoto" Target="../media/hdphoto1.wdp"/><Relationship Id="rId10" Type="http://schemas.openxmlformats.org/officeDocument/2006/relationships/image" Target="../media/image43.png"/><Relationship Id="rId4" Type="http://schemas.openxmlformats.org/officeDocument/2006/relationships/image" Target="../media/image22.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1.svg"/><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363736" y="1527717"/>
            <a:ext cx="6828263" cy="2497924"/>
          </a:xfrm>
        </p:spPr>
        <p:txBody>
          <a:bodyPr>
            <a:normAutofit fontScale="90000"/>
          </a:bodyPr>
          <a:lstStyle/>
          <a:p>
            <a:r>
              <a:rPr lang="en-GB" sz="4800" b="1" dirty="0">
                <a:solidFill>
                  <a:srgbClr val="015EA4"/>
                </a:solidFill>
                <a:latin typeface="Arial" panose="020B0604020202020204" pitchFamily="34" charset="0"/>
                <a:cs typeface="Arial" panose="020B0604020202020204" pitchFamily="34" charset="0"/>
              </a:rPr>
              <a:t>CPP Annual Plan 2024-25</a:t>
            </a:r>
            <a:br>
              <a:rPr lang="en-GB" sz="4800" b="1" dirty="0">
                <a:solidFill>
                  <a:srgbClr val="015EA4"/>
                </a:solidFill>
                <a:latin typeface="Arial" panose="020B0604020202020204" pitchFamily="34" charset="0"/>
                <a:cs typeface="Arial" panose="020B0604020202020204" pitchFamily="34" charset="0"/>
              </a:rPr>
            </a:br>
            <a:br>
              <a:rPr lang="en-GB" sz="4800" b="1" dirty="0">
                <a:solidFill>
                  <a:srgbClr val="015EA4"/>
                </a:solidFill>
                <a:latin typeface="Arial" panose="020B0604020202020204" pitchFamily="34" charset="0"/>
                <a:cs typeface="Arial" panose="020B0604020202020204" pitchFamily="34" charset="0"/>
              </a:rPr>
            </a:br>
            <a:r>
              <a:rPr lang="en-GB" sz="4800" b="1" dirty="0">
                <a:solidFill>
                  <a:srgbClr val="015EA4"/>
                </a:solidFill>
                <a:latin typeface="Arial" panose="020B0604020202020204" pitchFamily="34" charset="0"/>
                <a:cs typeface="Arial" panose="020B0604020202020204" pitchFamily="34" charset="0"/>
              </a:rPr>
              <a:t>6-month review</a:t>
            </a:r>
            <a:endParaRPr lang="en-GB" sz="4800" dirty="0">
              <a:solidFill>
                <a:srgbClr val="015EA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481DB1-DA1B-783B-7688-906354A04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3349" y="81147"/>
            <a:ext cx="3683000" cy="1227667"/>
          </a:xfrm>
          <a:prstGeom prst="rect">
            <a:avLst/>
          </a:prstGeom>
        </p:spPr>
      </p:pic>
      <p:sp>
        <p:nvSpPr>
          <p:cNvPr id="3" name="TextBox 2">
            <a:extLst>
              <a:ext uri="{FF2B5EF4-FFF2-40B4-BE49-F238E27FC236}">
                <a16:creationId xmlns:a16="http://schemas.microsoft.com/office/drawing/2014/main" id="{847F53BC-98F6-7F68-121E-7352277AF9D0}"/>
              </a:ext>
            </a:extLst>
          </p:cNvPr>
          <p:cNvSpPr txBox="1"/>
          <p:nvPr/>
        </p:nvSpPr>
        <p:spPr>
          <a:xfrm>
            <a:off x="7581829" y="5553358"/>
            <a:ext cx="5386039" cy="923330"/>
          </a:xfrm>
          <a:prstGeom prst="rect">
            <a:avLst/>
          </a:prstGeom>
          <a:noFill/>
        </p:spPr>
        <p:txBody>
          <a:bodyPr wrap="square" rtlCol="0">
            <a:spAutoFit/>
          </a:bodyPr>
          <a:lstStyle/>
          <a:p>
            <a:r>
              <a:rPr lang="en-GB" dirty="0"/>
              <a:t>Helen Murphy</a:t>
            </a:r>
          </a:p>
          <a:p>
            <a:r>
              <a:rPr lang="en-GB" dirty="0"/>
              <a:t>Associate Programme Director CPP</a:t>
            </a:r>
          </a:p>
          <a:p>
            <a:r>
              <a:rPr lang="en-GB" dirty="0"/>
              <a:t>6</a:t>
            </a:r>
            <a:r>
              <a:rPr lang="en-GB" baseline="30000" dirty="0"/>
              <a:t>th</a:t>
            </a:r>
            <a:r>
              <a:rPr lang="en-GB" dirty="0"/>
              <a:t> December  2024</a:t>
            </a:r>
          </a:p>
        </p:txBody>
      </p:sp>
    </p:spTree>
    <p:extLst>
      <p:ext uri="{BB962C8B-B14F-4D97-AF65-F5344CB8AC3E}">
        <p14:creationId xmlns:p14="http://schemas.microsoft.com/office/powerpoint/2010/main" val="319937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35000"/>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583337" y="2960396"/>
            <a:ext cx="6299200" cy="937208"/>
          </a:xfrm>
        </p:spPr>
        <p:txBody>
          <a:bodyPr>
            <a:normAutofit/>
          </a:bodyPr>
          <a:lstStyle/>
          <a:p>
            <a:r>
              <a:rPr lang="en-GB" sz="4800" b="1" dirty="0">
                <a:solidFill>
                  <a:srgbClr val="015EA4"/>
                </a:solidFill>
                <a:latin typeface="Arial" panose="020B0604020202020204" pitchFamily="34" charset="0"/>
                <a:cs typeface="Arial" panose="020B0604020202020204" pitchFamily="34" charset="0"/>
              </a:rPr>
              <a:t>Ear, Nose and Throat</a:t>
            </a:r>
            <a:endParaRPr lang="en-GB" sz="4800" dirty="0">
              <a:solidFill>
                <a:srgbClr val="015EA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B775FB-AEA4-BD6E-E7B9-E8EDF45E7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Tree>
    <p:extLst>
      <p:ext uri="{BB962C8B-B14F-4D97-AF65-F5344CB8AC3E}">
        <p14:creationId xmlns:p14="http://schemas.microsoft.com/office/powerpoint/2010/main" val="19426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dirty="0">
                <a:solidFill>
                  <a:srgbClr val="0070C0"/>
                </a:solidFill>
                <a:latin typeface="Arial" panose="020B0604020202020204" pitchFamily="34" charset="0"/>
                <a:cs typeface="Arial" panose="020B0604020202020204" pitchFamily="34" charset="0"/>
              </a:rPr>
              <a:t>24/25 workplan</a:t>
            </a:r>
            <a:endParaRPr lang="en-GB" sz="2400" dirty="0">
              <a:solidFill>
                <a:srgbClr val="0070C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37755B3-83ED-B53A-CB00-C6C69116EDAA}"/>
              </a:ext>
            </a:extLst>
          </p:cNvPr>
          <p:cNvGrpSpPr/>
          <p:nvPr/>
        </p:nvGrpSpPr>
        <p:grpSpPr>
          <a:xfrm>
            <a:off x="2772956" y="1100297"/>
            <a:ext cx="936000" cy="936000"/>
            <a:chOff x="1229958" y="1692797"/>
            <a:chExt cx="1044000" cy="1044000"/>
          </a:xfrm>
        </p:grpSpPr>
        <p:sp>
          <p:nvSpPr>
            <p:cNvPr id="3" name="Oval 2">
              <a:extLst>
                <a:ext uri="{FF2B5EF4-FFF2-40B4-BE49-F238E27FC236}">
                  <a16:creationId xmlns:a16="http://schemas.microsoft.com/office/drawing/2014/main" id="{2422A6BC-21E3-99C8-DF8E-89B77FCD0349}"/>
                </a:ext>
              </a:extLst>
            </p:cNvPr>
            <p:cNvSpPr/>
            <p:nvPr/>
          </p:nvSpPr>
          <p:spPr>
            <a:xfrm>
              <a:off x="1229958" y="1692797"/>
              <a:ext cx="1044000" cy="1044000"/>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 network outline">
              <a:extLst>
                <a:ext uri="{FF2B5EF4-FFF2-40B4-BE49-F238E27FC236}">
                  <a16:creationId xmlns:a16="http://schemas.microsoft.com/office/drawing/2014/main" id="{B419955C-7E67-EDC8-F7E9-EAF0D1ED9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125" y="1846116"/>
              <a:ext cx="775665" cy="687622"/>
            </a:xfrm>
            <a:prstGeom prst="rect">
              <a:avLst/>
            </a:prstGeom>
          </p:spPr>
        </p:pic>
      </p:grpSp>
      <p:sp>
        <p:nvSpPr>
          <p:cNvPr id="15" name="TextBox 14">
            <a:extLst>
              <a:ext uri="{FF2B5EF4-FFF2-40B4-BE49-F238E27FC236}">
                <a16:creationId xmlns:a16="http://schemas.microsoft.com/office/drawing/2014/main" id="{55B692D3-E980-116C-4531-5CFC777F7D7F}"/>
              </a:ext>
            </a:extLst>
          </p:cNvPr>
          <p:cNvSpPr txBox="1"/>
          <p:nvPr/>
        </p:nvSpPr>
        <p:spPr>
          <a:xfrm>
            <a:off x="2463583" y="2122160"/>
            <a:ext cx="1894125" cy="738664"/>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Single Electronic Referral System for C&amp;M ENT</a:t>
            </a:r>
          </a:p>
        </p:txBody>
      </p:sp>
      <p:sp>
        <p:nvSpPr>
          <p:cNvPr id="16" name="TextBox 15">
            <a:extLst>
              <a:ext uri="{FF2B5EF4-FFF2-40B4-BE49-F238E27FC236}">
                <a16:creationId xmlns:a16="http://schemas.microsoft.com/office/drawing/2014/main" id="{BEDDA1B8-C196-A555-AEE5-7233BBC8F3B1}"/>
              </a:ext>
            </a:extLst>
          </p:cNvPr>
          <p:cNvSpPr txBox="1"/>
          <p:nvPr/>
        </p:nvSpPr>
        <p:spPr>
          <a:xfrm>
            <a:off x="5330844" y="2102945"/>
            <a:ext cx="2105541" cy="523220"/>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Strategic discussions – improved sustainability</a:t>
            </a:r>
          </a:p>
        </p:txBody>
      </p:sp>
      <p:sp>
        <p:nvSpPr>
          <p:cNvPr id="18" name="TextBox 17">
            <a:extLst>
              <a:ext uri="{FF2B5EF4-FFF2-40B4-BE49-F238E27FC236}">
                <a16:creationId xmlns:a16="http://schemas.microsoft.com/office/drawing/2014/main" id="{E0FF5F08-A735-B16A-6213-73345643E5B0}"/>
              </a:ext>
            </a:extLst>
          </p:cNvPr>
          <p:cNvSpPr txBox="1"/>
          <p:nvPr/>
        </p:nvSpPr>
        <p:spPr>
          <a:xfrm>
            <a:off x="8192307" y="2122160"/>
            <a:ext cx="2194311" cy="307777"/>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Audiology pathways</a:t>
            </a:r>
          </a:p>
        </p:txBody>
      </p:sp>
      <p:sp>
        <p:nvSpPr>
          <p:cNvPr id="5" name="Oval 4">
            <a:extLst>
              <a:ext uri="{FF2B5EF4-FFF2-40B4-BE49-F238E27FC236}">
                <a16:creationId xmlns:a16="http://schemas.microsoft.com/office/drawing/2014/main" id="{BC5D653F-A308-5656-4AB0-8441346E0339}"/>
              </a:ext>
            </a:extLst>
          </p:cNvPr>
          <p:cNvSpPr/>
          <p:nvPr/>
        </p:nvSpPr>
        <p:spPr>
          <a:xfrm>
            <a:off x="8531470" y="1100297"/>
            <a:ext cx="936000" cy="936000"/>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FD90E50-10E9-2B04-A80E-BD732F766D3F}"/>
              </a:ext>
            </a:extLst>
          </p:cNvPr>
          <p:cNvGrpSpPr/>
          <p:nvPr/>
        </p:nvGrpSpPr>
        <p:grpSpPr>
          <a:xfrm>
            <a:off x="5647424" y="1120763"/>
            <a:ext cx="936001" cy="936000"/>
            <a:chOff x="3418891" y="1713263"/>
            <a:chExt cx="1044000" cy="1044000"/>
          </a:xfrm>
        </p:grpSpPr>
        <p:pic>
          <p:nvPicPr>
            <p:cNvPr id="7" name="Graphic 6" descr="Questions outline">
              <a:extLst>
                <a:ext uri="{FF2B5EF4-FFF2-40B4-BE49-F238E27FC236}">
                  <a16:creationId xmlns:a16="http://schemas.microsoft.com/office/drawing/2014/main" id="{75DEC254-D682-3FF6-EEF4-69E1E94516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578203" y="1891452"/>
              <a:ext cx="747566" cy="687622"/>
            </a:xfrm>
            <a:prstGeom prst="rect">
              <a:avLst/>
            </a:prstGeom>
          </p:spPr>
        </p:pic>
        <p:sp>
          <p:nvSpPr>
            <p:cNvPr id="22" name="Oval 21">
              <a:extLst>
                <a:ext uri="{FF2B5EF4-FFF2-40B4-BE49-F238E27FC236}">
                  <a16:creationId xmlns:a16="http://schemas.microsoft.com/office/drawing/2014/main" id="{CC31A139-1CAB-1A08-09EA-4650885197FC}"/>
                </a:ext>
              </a:extLst>
            </p:cNvPr>
            <p:cNvSpPr/>
            <p:nvPr/>
          </p:nvSpPr>
          <p:spPr>
            <a:xfrm>
              <a:off x="3418891" y="1713263"/>
              <a:ext cx="1044000" cy="1044000"/>
            </a:xfrm>
            <a:prstGeom prst="ellipse">
              <a:avLst/>
            </a:prstGeom>
            <a:noFill/>
            <a:ln w="76200">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Connector: Elbow 16">
            <a:extLst>
              <a:ext uri="{FF2B5EF4-FFF2-40B4-BE49-F238E27FC236}">
                <a16:creationId xmlns:a16="http://schemas.microsoft.com/office/drawing/2014/main" id="{9E3BF9B4-743D-DA67-7640-9333A355C110}"/>
              </a:ext>
            </a:extLst>
          </p:cNvPr>
          <p:cNvCxnSpPr>
            <a:cxnSpLocks/>
          </p:cNvCxnSpPr>
          <p:nvPr/>
        </p:nvCxnSpPr>
        <p:spPr>
          <a:xfrm rot="10800000" flipV="1">
            <a:off x="2457487" y="1705830"/>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B65854B-3D89-81CD-7D24-9AE8A58F0529}"/>
              </a:ext>
            </a:extLst>
          </p:cNvPr>
          <p:cNvCxnSpPr>
            <a:cxnSpLocks/>
          </p:cNvCxnSpPr>
          <p:nvPr/>
        </p:nvCxnSpPr>
        <p:spPr>
          <a:xfrm rot="10800000" flipV="1">
            <a:off x="5328635" y="1705830"/>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AFC8C68-9726-5BF8-AB40-DC5951D28948}"/>
              </a:ext>
            </a:extLst>
          </p:cNvPr>
          <p:cNvCxnSpPr>
            <a:cxnSpLocks/>
          </p:cNvCxnSpPr>
          <p:nvPr/>
        </p:nvCxnSpPr>
        <p:spPr>
          <a:xfrm rot="10800000" flipV="1">
            <a:off x="8204205" y="1686676"/>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669F0A0-8BBC-E8ED-EFB6-FC6708BB9B47}"/>
              </a:ext>
            </a:extLst>
          </p:cNvPr>
          <p:cNvSpPr txBox="1"/>
          <p:nvPr/>
        </p:nvSpPr>
        <p:spPr>
          <a:xfrm>
            <a:off x="2574845" y="3051621"/>
            <a:ext cx="1891464" cy="2492990"/>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rgbClr val="FFC000"/>
                </a:solidFill>
                <a:latin typeface="Arial" panose="020B0604020202020204" pitchFamily="34" charset="0"/>
                <a:cs typeface="Arial" panose="020B0604020202020204" pitchFamily="34" charset="0"/>
              </a:rPr>
              <a:t>In progress with some delays</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Draft project brief defined and circulated </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Aligning plans to launch against ICB/national ambitions</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959103A-375B-4CD9-68E4-DFAD7BC57C8C}"/>
              </a:ext>
            </a:extLst>
          </p:cNvPr>
          <p:cNvSpPr txBox="1"/>
          <p:nvPr/>
        </p:nvSpPr>
        <p:spPr>
          <a:xfrm>
            <a:off x="5544921" y="3049911"/>
            <a:ext cx="1891464" cy="2123658"/>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rgbClr val="92D050"/>
                </a:solidFill>
                <a:latin typeface="Arial" panose="020B0604020202020204" pitchFamily="34" charset="0"/>
                <a:cs typeface="Arial" panose="020B0604020202020204" pitchFamily="34" charset="0"/>
              </a:rPr>
              <a:t>Planning – On Track</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Strategic Directors presentation in Oct 2024</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Strategy options discussion in November 2024</a:t>
            </a: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24BF929-7AF9-30AB-C054-7AF457AE06AD}"/>
              </a:ext>
            </a:extLst>
          </p:cNvPr>
          <p:cNvSpPr txBox="1"/>
          <p:nvPr/>
        </p:nvSpPr>
        <p:spPr>
          <a:xfrm>
            <a:off x="8343429" y="3051621"/>
            <a:ext cx="2043189" cy="3046988"/>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chemeClr val="accent6"/>
                </a:solidFill>
                <a:latin typeface="Arial" panose="020B0604020202020204" pitchFamily="34" charset="0"/>
                <a:cs typeface="Arial" panose="020B0604020202020204" pitchFamily="34" charset="0"/>
              </a:rPr>
              <a:t>Planning – On Track</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Changes to GP referrals completed at COCH</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Piloting single triage system for Audiology irrespective of age – support to reduce waiting times</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Outcomes and recommendations due in Jan 2025</a:t>
            </a:r>
          </a:p>
          <a:p>
            <a:endParaRPr lang="en-GB" sz="1200" dirty="0">
              <a:latin typeface="Arial" panose="020B0604020202020204" pitchFamily="34" charset="0"/>
              <a:cs typeface="Arial" panose="020B0604020202020204" pitchFamily="34" charset="0"/>
            </a:endParaRPr>
          </a:p>
        </p:txBody>
      </p:sp>
      <p:pic>
        <p:nvPicPr>
          <p:cNvPr id="50" name="Graphic 49" descr="Eye Scan outline">
            <a:extLst>
              <a:ext uri="{FF2B5EF4-FFF2-40B4-BE49-F238E27FC236}">
                <a16:creationId xmlns:a16="http://schemas.microsoft.com/office/drawing/2014/main" id="{3A4DFEF2-A01E-F012-FDCD-3D84BD6152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666315" y="1280519"/>
            <a:ext cx="670232" cy="616489"/>
          </a:xfrm>
          <a:prstGeom prst="rect">
            <a:avLst/>
          </a:prstGeom>
        </p:spPr>
      </p:pic>
    </p:spTree>
    <p:extLst>
      <p:ext uri="{BB962C8B-B14F-4D97-AF65-F5344CB8AC3E}">
        <p14:creationId xmlns:p14="http://schemas.microsoft.com/office/powerpoint/2010/main" val="333892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3E2F0DD6-D95F-4E0B-52E5-9537C16817F3}"/>
              </a:ext>
            </a:extLst>
          </p:cNvPr>
          <p:cNvSpPr/>
          <p:nvPr/>
        </p:nvSpPr>
        <p:spPr>
          <a:xfrm>
            <a:off x="179772" y="3924852"/>
            <a:ext cx="4344106" cy="2769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dirty="0">
                <a:solidFill>
                  <a:srgbClr val="0070C0"/>
                </a:solidFill>
                <a:latin typeface="Arial" panose="020B0604020202020204" pitchFamily="34" charset="0"/>
                <a:cs typeface="Arial" panose="020B0604020202020204" pitchFamily="34" charset="0"/>
              </a:rPr>
              <a:t>Key achievements Q1/Q2 </a:t>
            </a:r>
            <a:endParaRPr lang="en-GB" sz="2400" dirty="0">
              <a:solidFill>
                <a:srgbClr val="0070C0"/>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C5B28662-34E7-7095-408C-DEA570096D19}"/>
              </a:ext>
            </a:extLst>
          </p:cNvPr>
          <p:cNvSpPr txBox="1"/>
          <p:nvPr/>
        </p:nvSpPr>
        <p:spPr>
          <a:xfrm>
            <a:off x="7662673" y="621932"/>
            <a:ext cx="3855335" cy="338554"/>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Menopause Phase 1 &amp; Phase 2 Pilots</a:t>
            </a:r>
          </a:p>
        </p:txBody>
      </p:sp>
      <p:pic>
        <p:nvPicPr>
          <p:cNvPr id="97" name="Graphic 96" descr="User network outline">
            <a:extLst>
              <a:ext uri="{FF2B5EF4-FFF2-40B4-BE49-F238E27FC236}">
                <a16:creationId xmlns:a16="http://schemas.microsoft.com/office/drawing/2014/main" id="{D5CEB1CF-1433-437D-CD12-04A9A8C87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3527" y="629675"/>
            <a:ext cx="750075" cy="722903"/>
          </a:xfrm>
          <a:prstGeom prst="rect">
            <a:avLst/>
          </a:prstGeom>
        </p:spPr>
      </p:pic>
      <p:cxnSp>
        <p:nvCxnSpPr>
          <p:cNvPr id="99" name="Straight Connector 98">
            <a:extLst>
              <a:ext uri="{FF2B5EF4-FFF2-40B4-BE49-F238E27FC236}">
                <a16:creationId xmlns:a16="http://schemas.microsoft.com/office/drawing/2014/main" id="{39E618CA-5A43-87E8-8E73-E826071B76EC}"/>
              </a:ext>
            </a:extLst>
          </p:cNvPr>
          <p:cNvCxnSpPr>
            <a:cxnSpLocks/>
          </p:cNvCxnSpPr>
          <p:nvPr/>
        </p:nvCxnSpPr>
        <p:spPr>
          <a:xfrm flipV="1">
            <a:off x="8090658" y="2400612"/>
            <a:ext cx="366202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4A07634-88DB-3B75-92B6-51F349D39BF9}"/>
              </a:ext>
            </a:extLst>
          </p:cNvPr>
          <p:cNvSpPr/>
          <p:nvPr/>
        </p:nvSpPr>
        <p:spPr>
          <a:xfrm>
            <a:off x="207131" y="735712"/>
            <a:ext cx="2686165" cy="5959048"/>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a:extLst>
              <a:ext uri="{FF2B5EF4-FFF2-40B4-BE49-F238E27FC236}">
                <a16:creationId xmlns:a16="http://schemas.microsoft.com/office/drawing/2014/main" id="{5A006927-376C-5A9B-1785-D2EC9C17172E}"/>
              </a:ext>
            </a:extLst>
          </p:cNvPr>
          <p:cNvSpPr txBox="1"/>
          <p:nvPr/>
        </p:nvSpPr>
        <p:spPr>
          <a:xfrm>
            <a:off x="409807" y="1406811"/>
            <a:ext cx="2280811"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Network Development</a:t>
            </a:r>
          </a:p>
        </p:txBody>
      </p:sp>
      <p:sp>
        <p:nvSpPr>
          <p:cNvPr id="28" name="TextBox 27">
            <a:extLst>
              <a:ext uri="{FF2B5EF4-FFF2-40B4-BE49-F238E27FC236}">
                <a16:creationId xmlns:a16="http://schemas.microsoft.com/office/drawing/2014/main" id="{F3D5184C-0224-6A6A-1458-DA2FD3C9CA0F}"/>
              </a:ext>
            </a:extLst>
          </p:cNvPr>
          <p:cNvSpPr txBox="1"/>
          <p:nvPr/>
        </p:nvSpPr>
        <p:spPr>
          <a:xfrm>
            <a:off x="239605" y="1777462"/>
            <a:ext cx="2621216" cy="4576702"/>
          </a:xfrm>
          <a:prstGeom prst="rect">
            <a:avLst/>
          </a:prstGeom>
          <a:solidFill>
            <a:schemeClr val="accent1">
              <a:lumMod val="50000"/>
            </a:schemeClr>
          </a:solidFill>
        </p:spPr>
        <p:txBody>
          <a:bodyPr wrap="square" rtlCol="0">
            <a:spAutoFit/>
          </a:bodyPr>
          <a:lstStyle/>
          <a:p>
            <a:pPr marL="285750" indent="-285750">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Ongoing strong Network Leadership from Clinical Lead and Medical Director</a:t>
            </a:r>
          </a:p>
          <a:p>
            <a:pPr marL="285750" indent="-285750">
              <a:lnSpc>
                <a:spcPct val="150000"/>
              </a:lnSpc>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Relaunch of Network in April 2024</a:t>
            </a:r>
          </a:p>
          <a:p>
            <a:pPr marL="285750" indent="-285750">
              <a:lnSpc>
                <a:spcPct val="150000"/>
              </a:lnSpc>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Agreed priorities set against Further Faster recommendations</a:t>
            </a:r>
          </a:p>
          <a:p>
            <a:pPr marL="285750" indent="-285750">
              <a:lnSpc>
                <a:spcPct val="150000"/>
              </a:lnSpc>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Strategic discussions for long term system resilience have begun</a:t>
            </a:r>
          </a:p>
        </p:txBody>
      </p:sp>
      <p:sp>
        <p:nvSpPr>
          <p:cNvPr id="2" name="TextBox 1">
            <a:extLst>
              <a:ext uri="{FF2B5EF4-FFF2-40B4-BE49-F238E27FC236}">
                <a16:creationId xmlns:a16="http://schemas.microsoft.com/office/drawing/2014/main" id="{A0FD6666-635D-A323-1692-ED318119CF2E}"/>
              </a:ext>
            </a:extLst>
          </p:cNvPr>
          <p:cNvSpPr txBox="1"/>
          <p:nvPr/>
        </p:nvSpPr>
        <p:spPr>
          <a:xfrm>
            <a:off x="3727661" y="6278165"/>
            <a:ext cx="4362997" cy="461665"/>
          </a:xfrm>
          <a:prstGeom prst="rect">
            <a:avLst/>
          </a:prstGeom>
          <a:noFill/>
        </p:spPr>
        <p:txBody>
          <a:bodyPr wrap="square" rtlCol="0">
            <a:spAutoFit/>
          </a:bodyPr>
          <a:lstStyle/>
          <a:p>
            <a:endParaRPr lang="en-GB" sz="1200" dirty="0">
              <a:solidFill>
                <a:schemeClr val="bg1"/>
              </a:solidFill>
              <a:latin typeface="Arial" panose="020B0604020202020204" pitchFamily="34" charset="0"/>
              <a:cs typeface="Arial" panose="020B0604020202020204" pitchFamily="34" charset="0"/>
            </a:endParaRPr>
          </a:p>
          <a:p>
            <a:r>
              <a:rPr lang="en-GB" sz="1100" i="1" dirty="0">
                <a:solidFill>
                  <a:schemeClr val="bg1"/>
                </a:solidFill>
                <a:latin typeface="Arial" panose="020B0604020202020204" pitchFamily="34" charset="0"/>
                <a:cs typeface="Arial" panose="020B0604020202020204" pitchFamily="34" charset="0"/>
              </a:rPr>
              <a:t>*Awaiting final community capacity to finalise targets</a:t>
            </a:r>
          </a:p>
        </p:txBody>
      </p:sp>
      <p:sp>
        <p:nvSpPr>
          <p:cNvPr id="23" name="Rectangle: Rounded Corners 22">
            <a:extLst>
              <a:ext uri="{FF2B5EF4-FFF2-40B4-BE49-F238E27FC236}">
                <a16:creationId xmlns:a16="http://schemas.microsoft.com/office/drawing/2014/main" id="{4367445E-5404-1567-3A6E-EC5ECF16398E}"/>
              </a:ext>
            </a:extLst>
          </p:cNvPr>
          <p:cNvSpPr/>
          <p:nvPr/>
        </p:nvSpPr>
        <p:spPr>
          <a:xfrm>
            <a:off x="3112702" y="964852"/>
            <a:ext cx="4312021" cy="198653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Achieved reduction and managing DNAs checklist</a:t>
            </a:r>
          </a:p>
          <a:p>
            <a:pPr algn="ctr"/>
            <a:endParaRPr lang="en-GB" sz="1400" b="1"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latin typeface="Arial" panose="020B0604020202020204" pitchFamily="34" charset="0"/>
                <a:cs typeface="Arial" panose="020B0604020202020204" pitchFamily="34" charset="0"/>
              </a:rPr>
              <a:t>C&amp;M ENT currently achieving national value of 8%</a:t>
            </a:r>
          </a:p>
          <a:p>
            <a:pPr algn="ctr"/>
            <a:endParaRPr lang="en-GB" sz="14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latin typeface="Arial" panose="020B0604020202020204" pitchFamily="34" charset="0"/>
                <a:cs typeface="Arial" panose="020B0604020202020204" pitchFamily="34" charset="0"/>
              </a:rPr>
              <a:t>Local initiatives to reduce further to come under national value</a:t>
            </a:r>
          </a:p>
        </p:txBody>
      </p:sp>
      <p:sp>
        <p:nvSpPr>
          <p:cNvPr id="3" name="Rectangle: Top Corners One Rounded and One Snipped 2">
            <a:extLst>
              <a:ext uri="{FF2B5EF4-FFF2-40B4-BE49-F238E27FC236}">
                <a16:creationId xmlns:a16="http://schemas.microsoft.com/office/drawing/2014/main" id="{0FD0C419-315B-A2F3-7B04-D17A9644A246}"/>
              </a:ext>
            </a:extLst>
          </p:cNvPr>
          <p:cNvSpPr/>
          <p:nvPr/>
        </p:nvSpPr>
        <p:spPr>
          <a:xfrm>
            <a:off x="7654724" y="1359802"/>
            <a:ext cx="3609260" cy="2479794"/>
          </a:xfrm>
          <a:prstGeom prst="snip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Achieved PIFU national value</a:t>
            </a:r>
          </a:p>
          <a:p>
            <a:pPr algn="ctr"/>
            <a:endParaRPr lang="en-GB" sz="1600" b="1" dirty="0">
              <a:latin typeface="Arial" panose="020B0604020202020204" pitchFamily="34" charset="0"/>
              <a:cs typeface="Arial" panose="020B0604020202020204" pitchFamily="34" charset="0"/>
            </a:endParaRPr>
          </a:p>
          <a:p>
            <a:pPr marL="171450" indent="-171450" algn="ctr">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C&amp;M ENT currently exceeding national value for PIFU </a:t>
            </a:r>
          </a:p>
          <a:p>
            <a:pPr algn="ctr">
              <a:lnSpc>
                <a:spcPct val="150000"/>
              </a:lnSpc>
            </a:pPr>
            <a:r>
              <a:rPr lang="en-GB" sz="1050" dirty="0">
                <a:solidFill>
                  <a:schemeClr val="bg1"/>
                </a:solidFill>
                <a:latin typeface="Arial" panose="020B0604020202020204" pitchFamily="34" charset="0"/>
                <a:cs typeface="Arial" panose="020B0604020202020204" pitchFamily="34" charset="0"/>
              </a:rPr>
              <a:t>(C&amp;M achieving 6.6% against 5.2% national value)</a:t>
            </a:r>
          </a:p>
          <a:p>
            <a:pPr marL="171450" indent="-171450" algn="ctr">
              <a:lnSpc>
                <a:spcPct val="150000"/>
              </a:lnSpc>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Network workstream working on a single approach to ENT PIFU</a:t>
            </a:r>
          </a:p>
        </p:txBody>
      </p:sp>
      <p:sp>
        <p:nvSpPr>
          <p:cNvPr id="8" name="Rectangle: Top Corners One Rounded and One Snipped 7">
            <a:extLst>
              <a:ext uri="{FF2B5EF4-FFF2-40B4-BE49-F238E27FC236}">
                <a16:creationId xmlns:a16="http://schemas.microsoft.com/office/drawing/2014/main" id="{8F0F7960-49DE-832B-9AB1-01287C8085D4}"/>
              </a:ext>
            </a:extLst>
          </p:cNvPr>
          <p:cNvSpPr/>
          <p:nvPr/>
        </p:nvSpPr>
        <p:spPr>
          <a:xfrm>
            <a:off x="3121974" y="3725216"/>
            <a:ext cx="4312021" cy="2908858"/>
          </a:xfrm>
          <a:prstGeom prst="snip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Improving Audiology pathways</a:t>
            </a:r>
          </a:p>
          <a:p>
            <a:pPr algn="ctr"/>
            <a:endParaRPr lang="en-GB" sz="1400" b="1"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Countess of Chester piloting changes to GP referral form to Audiology; lowering age threshold to 18 years</a:t>
            </a:r>
          </a:p>
          <a:p>
            <a:pPr algn="ctr"/>
            <a:endParaRPr lang="en-GB" sz="14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Set to improve waiting times for Audiology patients 18-49 years old otherwise waiting longer than 50+ due to pathway</a:t>
            </a:r>
          </a:p>
          <a:p>
            <a:pPr algn="ctr"/>
            <a:endParaRPr lang="en-GB" sz="14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Outcomes due to ENT Network in January 2025 </a:t>
            </a:r>
          </a:p>
        </p:txBody>
      </p:sp>
      <p:sp>
        <p:nvSpPr>
          <p:cNvPr id="11" name="Rectangle: Rounded Corners 10">
            <a:extLst>
              <a:ext uri="{FF2B5EF4-FFF2-40B4-BE49-F238E27FC236}">
                <a16:creationId xmlns:a16="http://schemas.microsoft.com/office/drawing/2014/main" id="{B0B71260-93C9-A2F5-6E0B-14674122CDBA}"/>
              </a:ext>
            </a:extLst>
          </p:cNvPr>
          <p:cNvSpPr/>
          <p:nvPr/>
        </p:nvSpPr>
        <p:spPr>
          <a:xfrm>
            <a:off x="7640374" y="4175571"/>
            <a:ext cx="4312021" cy="2348538"/>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A single Electronic Referral System for ENT</a:t>
            </a:r>
          </a:p>
          <a:p>
            <a:pPr algn="ctr"/>
            <a:endParaRPr lang="en-GB" sz="1400" b="1"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Baselining of current referral processes across C&amp;M completed</a:t>
            </a: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Aiming to achieve a single approach to referral management; </a:t>
            </a:r>
          </a:p>
          <a:p>
            <a:pPr marL="285750" indent="-285750" algn="ctr">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National </a:t>
            </a:r>
            <a:r>
              <a:rPr lang="en-GB" sz="1400" dirty="0" err="1">
                <a:solidFill>
                  <a:schemeClr val="bg1"/>
                </a:solidFill>
                <a:latin typeface="Arial" panose="020B0604020202020204" pitchFamily="34" charset="0"/>
                <a:cs typeface="Arial" panose="020B0604020202020204" pitchFamily="34" charset="0"/>
              </a:rPr>
              <a:t>eRS</a:t>
            </a:r>
            <a:r>
              <a:rPr lang="en-GB" sz="1400" dirty="0">
                <a:solidFill>
                  <a:schemeClr val="bg1"/>
                </a:solidFill>
                <a:latin typeface="Arial" panose="020B0604020202020204" pitchFamily="34" charset="0"/>
                <a:cs typeface="Arial" panose="020B0604020202020204" pitchFamily="34" charset="0"/>
              </a:rPr>
              <a:t> team have agreed to support this work </a:t>
            </a:r>
            <a:endParaRPr lang="en-GB" sz="14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1BEE90-5382-0C53-CFAB-D74C48E2D7F5}"/>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1500"/>
                    </a14:imgEffect>
                    <a14:imgEffect>
                      <a14:saturation sat="0"/>
                    </a14:imgEffect>
                  </a14:imgLayer>
                </a14:imgProps>
              </a:ext>
            </a:extLst>
          </a:blip>
          <a:stretch>
            <a:fillRect/>
          </a:stretch>
        </p:blipFill>
        <p:spPr>
          <a:xfrm>
            <a:off x="11107920" y="834916"/>
            <a:ext cx="651370" cy="651370"/>
          </a:xfrm>
          <a:prstGeom prst="rect">
            <a:avLst/>
          </a:prstGeom>
        </p:spPr>
      </p:pic>
      <p:sp>
        <p:nvSpPr>
          <p:cNvPr id="6" name="Rectangle 5">
            <a:extLst>
              <a:ext uri="{FF2B5EF4-FFF2-40B4-BE49-F238E27FC236}">
                <a16:creationId xmlns:a16="http://schemas.microsoft.com/office/drawing/2014/main" id="{6D1F3E4A-8A3C-63AD-53A6-32A7A4AD3F53}"/>
              </a:ext>
            </a:extLst>
          </p:cNvPr>
          <p:cNvSpPr/>
          <p:nvPr/>
        </p:nvSpPr>
        <p:spPr>
          <a:xfrm>
            <a:off x="175979" y="714542"/>
            <a:ext cx="914400" cy="564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Target outline">
            <a:extLst>
              <a:ext uri="{FF2B5EF4-FFF2-40B4-BE49-F238E27FC236}">
                <a16:creationId xmlns:a16="http://schemas.microsoft.com/office/drawing/2014/main" id="{778A164E-E287-99B5-9507-1A3514D1D1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0980" y="639929"/>
            <a:ext cx="606024" cy="606024"/>
          </a:xfrm>
          <a:prstGeom prst="rect">
            <a:avLst/>
          </a:prstGeom>
        </p:spPr>
      </p:pic>
    </p:spTree>
    <p:extLst>
      <p:ext uri="{BB962C8B-B14F-4D97-AF65-F5344CB8AC3E}">
        <p14:creationId xmlns:p14="http://schemas.microsoft.com/office/powerpoint/2010/main" val="267257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35000"/>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583337" y="2960396"/>
            <a:ext cx="6299200" cy="937208"/>
          </a:xfrm>
        </p:spPr>
        <p:txBody>
          <a:bodyPr>
            <a:normAutofit/>
          </a:bodyPr>
          <a:lstStyle/>
          <a:p>
            <a:r>
              <a:rPr lang="en-GB" sz="4800" b="1">
                <a:solidFill>
                  <a:srgbClr val="015EA4"/>
                </a:solidFill>
                <a:latin typeface="Arial" panose="020B0604020202020204" pitchFamily="34" charset="0"/>
                <a:cs typeface="Arial" panose="020B0604020202020204" pitchFamily="34" charset="0"/>
              </a:rPr>
              <a:t>Dermatology</a:t>
            </a:r>
            <a:endParaRPr lang="en-GB" sz="4800">
              <a:solidFill>
                <a:srgbClr val="015EA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B775FB-AEA4-BD6E-E7B9-E8EDF45E7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Tree>
    <p:extLst>
      <p:ext uri="{BB962C8B-B14F-4D97-AF65-F5344CB8AC3E}">
        <p14:creationId xmlns:p14="http://schemas.microsoft.com/office/powerpoint/2010/main" val="173185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dirty="0">
                <a:solidFill>
                  <a:srgbClr val="0070C0"/>
                </a:solidFill>
                <a:latin typeface="Arial" panose="020B0604020202020204" pitchFamily="34" charset="0"/>
                <a:cs typeface="Arial" panose="020B0604020202020204" pitchFamily="34" charset="0"/>
              </a:rPr>
              <a:t>24/25 workplan</a:t>
            </a:r>
            <a:endParaRPr lang="en-GB" sz="2400" dirty="0">
              <a:solidFill>
                <a:srgbClr val="0070C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37755B3-83ED-B53A-CB00-C6C69116EDAA}"/>
              </a:ext>
            </a:extLst>
          </p:cNvPr>
          <p:cNvGrpSpPr/>
          <p:nvPr/>
        </p:nvGrpSpPr>
        <p:grpSpPr>
          <a:xfrm>
            <a:off x="2355085" y="1407555"/>
            <a:ext cx="936000" cy="936000"/>
            <a:chOff x="1229958" y="1692797"/>
            <a:chExt cx="1044000" cy="1044000"/>
          </a:xfrm>
        </p:grpSpPr>
        <p:sp>
          <p:nvSpPr>
            <p:cNvPr id="3" name="Oval 2">
              <a:extLst>
                <a:ext uri="{FF2B5EF4-FFF2-40B4-BE49-F238E27FC236}">
                  <a16:creationId xmlns:a16="http://schemas.microsoft.com/office/drawing/2014/main" id="{2422A6BC-21E3-99C8-DF8E-89B77FCD0349}"/>
                </a:ext>
              </a:extLst>
            </p:cNvPr>
            <p:cNvSpPr/>
            <p:nvPr/>
          </p:nvSpPr>
          <p:spPr>
            <a:xfrm>
              <a:off x="1229958" y="1692797"/>
              <a:ext cx="1044000" cy="1044000"/>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 network outline">
              <a:extLst>
                <a:ext uri="{FF2B5EF4-FFF2-40B4-BE49-F238E27FC236}">
                  <a16:creationId xmlns:a16="http://schemas.microsoft.com/office/drawing/2014/main" id="{B419955C-7E67-EDC8-F7E9-EAF0D1ED9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125" y="1846116"/>
              <a:ext cx="775665" cy="687622"/>
            </a:xfrm>
            <a:prstGeom prst="rect">
              <a:avLst/>
            </a:prstGeom>
          </p:spPr>
        </p:pic>
      </p:grpSp>
      <p:sp>
        <p:nvSpPr>
          <p:cNvPr id="15" name="TextBox 14">
            <a:extLst>
              <a:ext uri="{FF2B5EF4-FFF2-40B4-BE49-F238E27FC236}">
                <a16:creationId xmlns:a16="http://schemas.microsoft.com/office/drawing/2014/main" id="{55B692D3-E980-116C-4531-5CFC777F7D7F}"/>
              </a:ext>
            </a:extLst>
          </p:cNvPr>
          <p:cNvSpPr txBox="1"/>
          <p:nvPr/>
        </p:nvSpPr>
        <p:spPr>
          <a:xfrm>
            <a:off x="2045712" y="2380258"/>
            <a:ext cx="3553317" cy="523220"/>
          </a:xfrm>
          <a:prstGeom prst="rect">
            <a:avLst/>
          </a:prstGeom>
          <a:noFill/>
        </p:spPr>
        <p:txBody>
          <a:bodyPr wrap="square" lIns="91440" tIns="45720" rIns="91440" bIns="45720" anchor="t">
            <a:spAutoFit/>
          </a:bodyPr>
          <a:lstStyle/>
          <a:p>
            <a:r>
              <a:rPr lang="en-GB" sz="1400" dirty="0">
                <a:solidFill>
                  <a:schemeClr val="accent5">
                    <a:lumMod val="50000"/>
                  </a:schemeClr>
                </a:solidFill>
                <a:latin typeface="Arial"/>
                <a:cs typeface="Arial"/>
              </a:rPr>
              <a:t>Procure a single unified </a:t>
            </a:r>
            <a:r>
              <a:rPr lang="en-GB" sz="1400" dirty="0" err="1">
                <a:solidFill>
                  <a:schemeClr val="accent5">
                    <a:lumMod val="50000"/>
                  </a:schemeClr>
                </a:solidFill>
                <a:latin typeface="Arial"/>
                <a:cs typeface="Arial"/>
              </a:rPr>
              <a:t>teledermatology</a:t>
            </a:r>
            <a:r>
              <a:rPr lang="en-GB" sz="1400" dirty="0">
                <a:solidFill>
                  <a:schemeClr val="accent5">
                    <a:lumMod val="50000"/>
                  </a:schemeClr>
                </a:solidFill>
                <a:latin typeface="Arial"/>
                <a:cs typeface="Arial"/>
              </a:rPr>
              <a:t> solution for C&amp;M</a:t>
            </a:r>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EDDA1B8-C196-A555-AEE5-7233BBC8F3B1}"/>
              </a:ext>
            </a:extLst>
          </p:cNvPr>
          <p:cNvSpPr txBox="1"/>
          <p:nvPr/>
        </p:nvSpPr>
        <p:spPr>
          <a:xfrm>
            <a:off x="6486134" y="2385624"/>
            <a:ext cx="3457476" cy="523220"/>
          </a:xfrm>
          <a:prstGeom prst="rect">
            <a:avLst/>
          </a:prstGeom>
          <a:noFill/>
        </p:spPr>
        <p:txBody>
          <a:bodyPr wrap="square" lIns="91440" tIns="45720" rIns="91440" bIns="45720" anchor="t">
            <a:spAutoFit/>
          </a:bodyPr>
          <a:lstStyle/>
          <a:p>
            <a:r>
              <a:rPr lang="en-GB" sz="1400" b="1" dirty="0">
                <a:solidFill>
                  <a:schemeClr val="accent5">
                    <a:lumMod val="50000"/>
                  </a:schemeClr>
                </a:solidFill>
                <a:latin typeface="Arial"/>
                <a:cs typeface="Arial"/>
              </a:rPr>
              <a:t>Current Goal:</a:t>
            </a:r>
            <a:r>
              <a:rPr lang="en-GB" sz="1400" dirty="0">
                <a:solidFill>
                  <a:schemeClr val="accent5">
                    <a:lumMod val="50000"/>
                  </a:schemeClr>
                </a:solidFill>
                <a:latin typeface="Arial"/>
                <a:cs typeface="Arial"/>
              </a:rPr>
              <a:t> C&amp;M implementation of AI into dermatology 2WW pathway</a:t>
            </a:r>
          </a:p>
        </p:txBody>
      </p:sp>
      <p:sp>
        <p:nvSpPr>
          <p:cNvPr id="22" name="Oval 21">
            <a:extLst>
              <a:ext uri="{FF2B5EF4-FFF2-40B4-BE49-F238E27FC236}">
                <a16:creationId xmlns:a16="http://schemas.microsoft.com/office/drawing/2014/main" id="{CC31A139-1CAB-1A08-09EA-4650885197FC}"/>
              </a:ext>
            </a:extLst>
          </p:cNvPr>
          <p:cNvSpPr/>
          <p:nvPr/>
        </p:nvSpPr>
        <p:spPr>
          <a:xfrm>
            <a:off x="6655230" y="1305118"/>
            <a:ext cx="936001" cy="936000"/>
          </a:xfrm>
          <a:prstGeom prst="ellipse">
            <a:avLst/>
          </a:prstGeom>
          <a:noFill/>
          <a:ln w="76200">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ctor: Elbow 16">
            <a:extLst>
              <a:ext uri="{FF2B5EF4-FFF2-40B4-BE49-F238E27FC236}">
                <a16:creationId xmlns:a16="http://schemas.microsoft.com/office/drawing/2014/main" id="{9E3BF9B4-743D-DA67-7640-9333A355C110}"/>
              </a:ext>
            </a:extLst>
          </p:cNvPr>
          <p:cNvCxnSpPr>
            <a:cxnSpLocks/>
          </p:cNvCxnSpPr>
          <p:nvPr/>
        </p:nvCxnSpPr>
        <p:spPr>
          <a:xfrm rot="10800000" flipV="1">
            <a:off x="2039616" y="2013088"/>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B65854B-3D89-81CD-7D24-9AE8A58F0529}"/>
              </a:ext>
            </a:extLst>
          </p:cNvPr>
          <p:cNvCxnSpPr>
            <a:cxnSpLocks/>
          </p:cNvCxnSpPr>
          <p:nvPr/>
        </p:nvCxnSpPr>
        <p:spPr>
          <a:xfrm rot="10800000" flipV="1">
            <a:off x="6336441" y="1890185"/>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669F0A0-8BBC-E8ED-EFB6-FC6708BB9B47}"/>
              </a:ext>
            </a:extLst>
          </p:cNvPr>
          <p:cNvSpPr txBox="1"/>
          <p:nvPr/>
        </p:nvSpPr>
        <p:spPr>
          <a:xfrm>
            <a:off x="2169264" y="3297428"/>
            <a:ext cx="3993109" cy="212365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GB" sz="1200" dirty="0">
                <a:solidFill>
                  <a:srgbClr val="FFC000"/>
                </a:solidFill>
                <a:latin typeface="Arial"/>
                <a:cs typeface="Arial"/>
              </a:rPr>
              <a:t>On Hold</a:t>
            </a:r>
            <a:endParaRPr lang="en-GB" sz="1200" dirty="0">
              <a:solidFill>
                <a:srgbClr val="FFC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a:cs typeface="Arial"/>
              </a:rPr>
              <a:t>Service Specification -  completed</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a:cs typeface="Arial"/>
              </a:rPr>
              <a:t>Pre-market engagement – completed</a:t>
            </a: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171450" indent="-171450">
              <a:buFont typeface="Wingdings"/>
              <a:buChar char="ü"/>
            </a:pPr>
            <a:r>
              <a:rPr lang="en-GB" sz="1200" dirty="0">
                <a:latin typeface="Arial"/>
                <a:cs typeface="Arial"/>
              </a:rPr>
              <a:t>  Full procurement put on hold whilst the benefits of       Skin Analytics are being assessed</a:t>
            </a:r>
            <a:br>
              <a:rPr lang="en-GB" sz="1200" dirty="0">
                <a:latin typeface="Arial"/>
                <a:cs typeface="Arial"/>
              </a:rPr>
            </a:br>
            <a:endParaRPr lang="en-GB" sz="1200" dirty="0">
              <a:latin typeface="Arial" panose="020B0604020202020204" pitchFamily="34" charset="0"/>
              <a:cs typeface="Arial" panose="020B0604020202020204" pitchFamily="34" charset="0"/>
            </a:endParaRPr>
          </a:p>
          <a:p>
            <a:pPr marL="171450" indent="-171450">
              <a:buFont typeface="Wingdings"/>
              <a:buChar char="ü"/>
            </a:pPr>
            <a:r>
              <a:rPr lang="en-GB" sz="1200" dirty="0">
                <a:latin typeface="Arial"/>
                <a:cs typeface="Arial"/>
              </a:rPr>
              <a:t>Require a C&amp;M direction of travel for a single </a:t>
            </a:r>
            <a:r>
              <a:rPr lang="en-GB" sz="1200" dirty="0" err="1">
                <a:latin typeface="Arial"/>
                <a:cs typeface="Arial"/>
              </a:rPr>
              <a:t>eRS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959103A-375B-4CD9-68E4-DFAD7BC57C8C}"/>
              </a:ext>
            </a:extLst>
          </p:cNvPr>
          <p:cNvSpPr txBox="1"/>
          <p:nvPr/>
        </p:nvSpPr>
        <p:spPr>
          <a:xfrm>
            <a:off x="6503567" y="3283427"/>
            <a:ext cx="3755556" cy="193899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GB" sz="1200" dirty="0">
                <a:solidFill>
                  <a:srgbClr val="92D050"/>
                </a:solidFill>
                <a:latin typeface="Arial" panose="020B0604020202020204" pitchFamily="34" charset="0"/>
                <a:cs typeface="Arial" panose="020B0604020202020204" pitchFamily="34" charset="0"/>
              </a:rPr>
              <a:t>Planning – On Track</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a:cs typeface="Arial"/>
              </a:rPr>
              <a:t>4 Trusts across C&amp;M in planning stage for implementation</a:t>
            </a: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a:cs typeface="Arial"/>
              </a:rPr>
              <a:t>1 trust live and 1 trust re-evaluating pathway to increase numbers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a:cs typeface="Arial"/>
              </a:rPr>
              <a:t>Expected go-live dates of Jan 2025</a:t>
            </a:r>
          </a:p>
          <a:p>
            <a:pPr marL="285750" indent="-285750">
              <a:buFont typeface="Wingdings" panose="05000000000000000000" pitchFamily="2" charset="2"/>
              <a:buChar char="ü"/>
            </a:pPr>
            <a:endParaRPr lang="en-GB" sz="1200" dirty="0">
              <a:latin typeface="Arial"/>
              <a:cs typeface="Arial"/>
            </a:endParaRPr>
          </a:p>
        </p:txBody>
      </p:sp>
      <p:pic>
        <p:nvPicPr>
          <p:cNvPr id="8" name="Graphic 7" descr="Artificial Intelligence outline">
            <a:extLst>
              <a:ext uri="{FF2B5EF4-FFF2-40B4-BE49-F238E27FC236}">
                <a16:creationId xmlns:a16="http://schemas.microsoft.com/office/drawing/2014/main" id="{D7FE971C-4FD4-41B5-A1D1-E7D780112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4930" y="1361767"/>
            <a:ext cx="766916" cy="816077"/>
          </a:xfrm>
          <a:prstGeom prst="rect">
            <a:avLst/>
          </a:prstGeom>
        </p:spPr>
      </p:pic>
    </p:spTree>
    <p:extLst>
      <p:ext uri="{BB962C8B-B14F-4D97-AF65-F5344CB8AC3E}">
        <p14:creationId xmlns:p14="http://schemas.microsoft.com/office/powerpoint/2010/main" val="411523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Folded Corner 9">
            <a:extLst>
              <a:ext uri="{FF2B5EF4-FFF2-40B4-BE49-F238E27FC236}">
                <a16:creationId xmlns:a16="http://schemas.microsoft.com/office/drawing/2014/main" id="{FC791B53-69FD-C29B-7587-3FE0AEE8AD58}"/>
              </a:ext>
            </a:extLst>
          </p:cNvPr>
          <p:cNvSpPr/>
          <p:nvPr/>
        </p:nvSpPr>
        <p:spPr>
          <a:xfrm rot="10800000">
            <a:off x="3086502" y="3481750"/>
            <a:ext cx="4619615" cy="3213010"/>
          </a:xfrm>
          <a:prstGeom prst="foldedCorne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EA2D16D-9EC5-815B-C188-84DE93BFCDF0}"/>
              </a:ext>
            </a:extLst>
          </p:cNvPr>
          <p:cNvSpPr txBox="1"/>
          <p:nvPr/>
        </p:nvSpPr>
        <p:spPr>
          <a:xfrm>
            <a:off x="4055945" y="2491872"/>
            <a:ext cx="1397594" cy="1021883"/>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ECHT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COCH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WHH</a:t>
            </a:r>
          </a:p>
        </p:txBody>
      </p:sp>
      <p:sp>
        <p:nvSpPr>
          <p:cNvPr id="130" name="Rectangle 129">
            <a:extLst>
              <a:ext uri="{FF2B5EF4-FFF2-40B4-BE49-F238E27FC236}">
                <a16:creationId xmlns:a16="http://schemas.microsoft.com/office/drawing/2014/main" id="{3E2F0DD6-D95F-4E0B-52E5-9537C16817F3}"/>
              </a:ext>
            </a:extLst>
          </p:cNvPr>
          <p:cNvSpPr/>
          <p:nvPr/>
        </p:nvSpPr>
        <p:spPr>
          <a:xfrm>
            <a:off x="179772" y="3924852"/>
            <a:ext cx="4344106" cy="2769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dirty="0">
                <a:solidFill>
                  <a:srgbClr val="0070C0"/>
                </a:solidFill>
                <a:latin typeface="Arial" panose="020B0604020202020204" pitchFamily="34" charset="0"/>
                <a:cs typeface="Arial" panose="020B0604020202020204" pitchFamily="34" charset="0"/>
              </a:rPr>
              <a:t>Key achievements Q1/Q2 </a:t>
            </a:r>
            <a:endParaRPr lang="en-GB" sz="2400" dirty="0">
              <a:solidFill>
                <a:srgbClr val="0070C0"/>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788C0640-375B-0402-F9FA-BA79CDD296D9}"/>
              </a:ext>
            </a:extLst>
          </p:cNvPr>
          <p:cNvSpPr/>
          <p:nvPr/>
        </p:nvSpPr>
        <p:spPr>
          <a:xfrm rot="5400000">
            <a:off x="6944127" y="1570929"/>
            <a:ext cx="5809429" cy="443831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5B28662-34E7-7095-408C-DEA570096D19}"/>
              </a:ext>
            </a:extLst>
          </p:cNvPr>
          <p:cNvSpPr txBox="1"/>
          <p:nvPr/>
        </p:nvSpPr>
        <p:spPr>
          <a:xfrm>
            <a:off x="7899292" y="1010058"/>
            <a:ext cx="3513050" cy="584775"/>
          </a:xfrm>
          <a:prstGeom prst="rect">
            <a:avLst/>
          </a:prstGeom>
          <a:noFill/>
        </p:spPr>
        <p:txBody>
          <a:bodyPr wrap="square" lIns="91440" tIns="45720" rIns="91440" bIns="45720" rtlCol="0" anchor="t">
            <a:spAutoFit/>
          </a:bodyPr>
          <a:lstStyle/>
          <a:p>
            <a:r>
              <a:rPr lang="en-GB" sz="1600">
                <a:solidFill>
                  <a:schemeClr val="bg1"/>
                </a:solidFill>
                <a:latin typeface="Arial"/>
                <a:cs typeface="Arial"/>
              </a:rPr>
              <a:t>Trusts signed up to the implementation of AI</a:t>
            </a:r>
            <a:endParaRPr lang="en-GB" sz="1600">
              <a:solidFill>
                <a:schemeClr val="bg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2EAD7F9E-314B-4E50-FE6B-24CFCF0DE33C}"/>
              </a:ext>
            </a:extLst>
          </p:cNvPr>
          <p:cNvSpPr txBox="1"/>
          <p:nvPr/>
        </p:nvSpPr>
        <p:spPr>
          <a:xfrm>
            <a:off x="7957282" y="1629062"/>
            <a:ext cx="4042281" cy="1720151"/>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sz="1200" dirty="0">
                <a:solidFill>
                  <a:schemeClr val="bg1"/>
                </a:solidFill>
                <a:latin typeface="Arial"/>
                <a:cs typeface="Arial"/>
              </a:rPr>
              <a:t>WUTH</a:t>
            </a:r>
            <a:endParaRPr lang="en-GB" sz="12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dirty="0">
                <a:solidFill>
                  <a:schemeClr val="bg1"/>
                </a:solidFill>
                <a:latin typeface="Arial"/>
                <a:cs typeface="Arial"/>
              </a:rPr>
              <a:t>MWL</a:t>
            </a:r>
          </a:p>
          <a:p>
            <a:pPr marL="285750" indent="-285750">
              <a:lnSpc>
                <a:spcPct val="150000"/>
              </a:lnSpc>
              <a:buFont typeface="Arial" panose="020B0604020202020204" pitchFamily="34" charset="0"/>
              <a:buChar char="→"/>
            </a:pPr>
            <a:r>
              <a:rPr lang="en-GB" sz="1200" dirty="0">
                <a:solidFill>
                  <a:schemeClr val="bg1"/>
                </a:solidFill>
                <a:latin typeface="Arial"/>
                <a:cs typeface="Arial"/>
              </a:rPr>
              <a:t>MCT</a:t>
            </a:r>
          </a:p>
          <a:p>
            <a:pPr marL="285750" indent="-285750">
              <a:lnSpc>
                <a:spcPct val="150000"/>
              </a:lnSpc>
              <a:buFont typeface="Arial" panose="020B0604020202020204" pitchFamily="34" charset="0"/>
              <a:buChar char="→"/>
            </a:pPr>
            <a:r>
              <a:rPr lang="en-GB" sz="1200" dirty="0">
                <a:solidFill>
                  <a:schemeClr val="bg1"/>
                </a:solidFill>
                <a:latin typeface="Arial"/>
                <a:cs typeface="Arial"/>
              </a:rPr>
              <a:t>CoC</a:t>
            </a:r>
          </a:p>
          <a:p>
            <a:pPr marL="285750" indent="-285750">
              <a:lnSpc>
                <a:spcPct val="150000"/>
              </a:lnSpc>
              <a:buFont typeface="Arial" panose="020B0604020202020204" pitchFamily="34" charset="0"/>
              <a:buChar char="→"/>
            </a:pPr>
            <a:r>
              <a:rPr lang="en-GB" sz="1200" dirty="0">
                <a:solidFill>
                  <a:schemeClr val="bg1"/>
                </a:solidFill>
                <a:latin typeface="Arial"/>
                <a:cs typeface="Arial"/>
              </a:rPr>
              <a:t>BW (Bridgewater)</a:t>
            </a:r>
          </a:p>
          <a:p>
            <a:pPr marL="285750" indent="-285750">
              <a:lnSpc>
                <a:spcPct val="150000"/>
              </a:lnSpc>
              <a:buFont typeface="Arial" panose="020B0604020202020204" pitchFamily="34" charset="0"/>
              <a:buChar char="→"/>
            </a:pPr>
            <a:r>
              <a:rPr lang="en-GB" sz="1200" dirty="0">
                <a:solidFill>
                  <a:schemeClr val="bg1"/>
                </a:solidFill>
                <a:latin typeface="Arial"/>
                <a:cs typeface="Arial"/>
              </a:rPr>
              <a:t>LUHFT (ongoing pilot) </a:t>
            </a:r>
          </a:p>
        </p:txBody>
      </p:sp>
      <p:grpSp>
        <p:nvGrpSpPr>
          <p:cNvPr id="113" name="Group 112">
            <a:extLst>
              <a:ext uri="{FF2B5EF4-FFF2-40B4-BE49-F238E27FC236}">
                <a16:creationId xmlns:a16="http://schemas.microsoft.com/office/drawing/2014/main" id="{099CAC1D-B34F-A1D7-CEB5-0D032756A2EF}"/>
              </a:ext>
            </a:extLst>
          </p:cNvPr>
          <p:cNvGrpSpPr/>
          <p:nvPr/>
        </p:nvGrpSpPr>
        <p:grpSpPr>
          <a:xfrm>
            <a:off x="3126764" y="805810"/>
            <a:ext cx="4274724" cy="2976896"/>
            <a:chOff x="6804128" y="4071603"/>
            <a:chExt cx="5387871" cy="2118192"/>
          </a:xfrm>
          <a:noFill/>
        </p:grpSpPr>
        <p:sp>
          <p:nvSpPr>
            <p:cNvPr id="112" name="Flowchart: Terminator 111">
              <a:extLst>
                <a:ext uri="{FF2B5EF4-FFF2-40B4-BE49-F238E27FC236}">
                  <a16:creationId xmlns:a16="http://schemas.microsoft.com/office/drawing/2014/main" id="{91145B16-7236-2B9A-DE2E-07730EF98DD3}"/>
                </a:ext>
              </a:extLst>
            </p:cNvPr>
            <p:cNvSpPr/>
            <p:nvPr/>
          </p:nvSpPr>
          <p:spPr>
            <a:xfrm>
              <a:off x="6804128" y="4071603"/>
              <a:ext cx="5387871" cy="102720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76" name="TextBox 75">
              <a:extLst>
                <a:ext uri="{FF2B5EF4-FFF2-40B4-BE49-F238E27FC236}">
                  <a16:creationId xmlns:a16="http://schemas.microsoft.com/office/drawing/2014/main" id="{504DEDDE-BC77-4ED2-3EF9-A722D6E931B9}"/>
                </a:ext>
              </a:extLst>
            </p:cNvPr>
            <p:cNvSpPr txBox="1"/>
            <p:nvPr/>
          </p:nvSpPr>
          <p:spPr>
            <a:xfrm>
              <a:off x="7023054" y="4272290"/>
              <a:ext cx="5105725" cy="1917505"/>
            </a:xfrm>
            <a:prstGeom prst="roundRect">
              <a:avLst/>
            </a:prstGeom>
            <a:grpFill/>
            <a:ln w="19050">
              <a:noFill/>
              <a:prstDash val="solid"/>
              <a:extLst>
                <a:ext uri="{C807C97D-BFC1-408E-A445-0C87EB9F89A2}">
                  <ask:lineSketchStyleProps xmlns:ask="http://schemas.microsoft.com/office/drawing/2018/sketchyshapes" sd="1395987184">
                    <a:custGeom>
                      <a:avLst/>
                      <a:gdLst>
                        <a:gd name="connsiteX0" fmla="*/ 0 w 3282986"/>
                        <a:gd name="connsiteY0" fmla="*/ 329175 h 1975009"/>
                        <a:gd name="connsiteX1" fmla="*/ 329175 w 3282986"/>
                        <a:gd name="connsiteY1" fmla="*/ 0 h 1975009"/>
                        <a:gd name="connsiteX2" fmla="*/ 1011580 w 3282986"/>
                        <a:gd name="connsiteY2" fmla="*/ 0 h 1975009"/>
                        <a:gd name="connsiteX3" fmla="*/ 1615247 w 3282986"/>
                        <a:gd name="connsiteY3" fmla="*/ 0 h 1975009"/>
                        <a:gd name="connsiteX4" fmla="*/ 2271406 w 3282986"/>
                        <a:gd name="connsiteY4" fmla="*/ 0 h 1975009"/>
                        <a:gd name="connsiteX5" fmla="*/ 2953811 w 3282986"/>
                        <a:gd name="connsiteY5" fmla="*/ 0 h 1975009"/>
                        <a:gd name="connsiteX6" fmla="*/ 3282986 w 3282986"/>
                        <a:gd name="connsiteY6" fmla="*/ 329175 h 1975009"/>
                        <a:gd name="connsiteX7" fmla="*/ 3282986 w 3282986"/>
                        <a:gd name="connsiteY7" fmla="*/ 1000671 h 1975009"/>
                        <a:gd name="connsiteX8" fmla="*/ 3282986 w 3282986"/>
                        <a:gd name="connsiteY8" fmla="*/ 1645834 h 1975009"/>
                        <a:gd name="connsiteX9" fmla="*/ 2953811 w 3282986"/>
                        <a:gd name="connsiteY9" fmla="*/ 1975009 h 1975009"/>
                        <a:gd name="connsiteX10" fmla="*/ 2271406 w 3282986"/>
                        <a:gd name="connsiteY10" fmla="*/ 1975009 h 1975009"/>
                        <a:gd name="connsiteX11" fmla="*/ 1693986 w 3282986"/>
                        <a:gd name="connsiteY11" fmla="*/ 1975009 h 1975009"/>
                        <a:gd name="connsiteX12" fmla="*/ 1037827 w 3282986"/>
                        <a:gd name="connsiteY12" fmla="*/ 1975009 h 1975009"/>
                        <a:gd name="connsiteX13" fmla="*/ 329175 w 3282986"/>
                        <a:gd name="connsiteY13" fmla="*/ 1975009 h 1975009"/>
                        <a:gd name="connsiteX14" fmla="*/ 0 w 3282986"/>
                        <a:gd name="connsiteY14" fmla="*/ 1645834 h 1975009"/>
                        <a:gd name="connsiteX15" fmla="*/ 0 w 3282986"/>
                        <a:gd name="connsiteY15" fmla="*/ 1000671 h 1975009"/>
                        <a:gd name="connsiteX16" fmla="*/ 0 w 3282986"/>
                        <a:gd name="connsiteY16" fmla="*/ 329175 h 19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2986" h="1975009" extrusionOk="0">
                          <a:moveTo>
                            <a:pt x="0" y="329175"/>
                          </a:moveTo>
                          <a:cubicBezTo>
                            <a:pt x="-15494" y="165468"/>
                            <a:pt x="144834" y="-6881"/>
                            <a:pt x="329175" y="0"/>
                          </a:cubicBezTo>
                          <a:cubicBezTo>
                            <a:pt x="567746" y="22803"/>
                            <a:pt x="714223" y="9944"/>
                            <a:pt x="1011580" y="0"/>
                          </a:cubicBezTo>
                          <a:cubicBezTo>
                            <a:pt x="1308938" y="-9944"/>
                            <a:pt x="1462107" y="29645"/>
                            <a:pt x="1615247" y="0"/>
                          </a:cubicBezTo>
                          <a:cubicBezTo>
                            <a:pt x="1768387" y="-29645"/>
                            <a:pt x="2003197" y="3843"/>
                            <a:pt x="2271406" y="0"/>
                          </a:cubicBezTo>
                          <a:cubicBezTo>
                            <a:pt x="2539615" y="-3843"/>
                            <a:pt x="2717233" y="2788"/>
                            <a:pt x="2953811" y="0"/>
                          </a:cubicBezTo>
                          <a:cubicBezTo>
                            <a:pt x="3109304" y="-29612"/>
                            <a:pt x="3287587" y="144296"/>
                            <a:pt x="3282986" y="329175"/>
                          </a:cubicBezTo>
                          <a:cubicBezTo>
                            <a:pt x="3271776" y="644465"/>
                            <a:pt x="3254724" y="829719"/>
                            <a:pt x="3282986" y="1000671"/>
                          </a:cubicBezTo>
                          <a:cubicBezTo>
                            <a:pt x="3311248" y="1171623"/>
                            <a:pt x="3260797" y="1338015"/>
                            <a:pt x="3282986" y="1645834"/>
                          </a:cubicBezTo>
                          <a:cubicBezTo>
                            <a:pt x="3269837" y="1846068"/>
                            <a:pt x="3167489" y="1990740"/>
                            <a:pt x="2953811" y="1975009"/>
                          </a:cubicBezTo>
                          <a:cubicBezTo>
                            <a:pt x="2688170" y="2007083"/>
                            <a:pt x="2543100" y="1966566"/>
                            <a:pt x="2271406" y="1975009"/>
                          </a:cubicBezTo>
                          <a:cubicBezTo>
                            <a:pt x="1999712" y="1983452"/>
                            <a:pt x="1974448" y="1956409"/>
                            <a:pt x="1693986" y="1975009"/>
                          </a:cubicBezTo>
                          <a:cubicBezTo>
                            <a:pt x="1413524" y="1993609"/>
                            <a:pt x="1253588" y="2001910"/>
                            <a:pt x="1037827" y="1975009"/>
                          </a:cubicBezTo>
                          <a:cubicBezTo>
                            <a:pt x="822066" y="1948108"/>
                            <a:pt x="547355" y="1985135"/>
                            <a:pt x="329175" y="1975009"/>
                          </a:cubicBezTo>
                          <a:cubicBezTo>
                            <a:pt x="145837" y="1965979"/>
                            <a:pt x="-25280" y="1809946"/>
                            <a:pt x="0" y="1645834"/>
                          </a:cubicBezTo>
                          <a:cubicBezTo>
                            <a:pt x="16051" y="1450198"/>
                            <a:pt x="-13404" y="1134083"/>
                            <a:pt x="0" y="1000671"/>
                          </a:cubicBezTo>
                          <a:cubicBezTo>
                            <a:pt x="13404" y="867259"/>
                            <a:pt x="24708" y="516330"/>
                            <a:pt x="0" y="329175"/>
                          </a:cubicBezTo>
                          <a:close/>
                        </a:path>
                      </a:pathLst>
                    </a:custGeom>
                    <ask:type>
                      <ask:lineSketchNone/>
                    </ask:type>
                  </ask:lineSketchStyleProps>
                </a:ext>
              </a:extLst>
            </a:ln>
          </p:spPr>
          <p:txBody>
            <a:bodyPr wrap="square" lIns="91440" tIns="45720" rIns="91440" bIns="45720" rtlCol="0" anchor="t">
              <a:spAutoFit/>
            </a:bodyPr>
            <a:lstStyle/>
            <a:p>
              <a:pPr algn="ctr">
                <a:lnSpc>
                  <a:spcPct val="150000"/>
                </a:lnSpc>
              </a:pPr>
              <a:r>
                <a:rPr lang="en-GB" sz="1300" b="1" dirty="0">
                  <a:solidFill>
                    <a:schemeClr val="accent5"/>
                  </a:solidFill>
                  <a:latin typeface="Arial"/>
                  <a:cs typeface="Arial"/>
                </a:rPr>
                <a:t>Focus</a:t>
              </a:r>
              <a:r>
                <a:rPr lang="en-GB" sz="1300" dirty="0">
                  <a:solidFill>
                    <a:schemeClr val="accent5"/>
                  </a:solidFill>
                  <a:latin typeface="Arial"/>
                  <a:cs typeface="Arial"/>
                </a:rPr>
                <a:t> is on the implementation of artificial intelligence on the 2WW suspected cancer pathway to reduce unnecessary face to face appointments and free up clinical capacity for long waiters on the inflammatory conditions pathway, successful EOI to NHSE for the value of £1m</a:t>
              </a:r>
              <a:endParaRPr lang="en-GB" sz="1300" dirty="0">
                <a:solidFill>
                  <a:schemeClr val="accent5"/>
                </a:solidFill>
              </a:endParaRPr>
            </a:p>
            <a:p>
              <a:pPr algn="ctr">
                <a:lnSpc>
                  <a:spcPct val="150000"/>
                </a:lnSpc>
              </a:pPr>
              <a:r>
                <a:rPr lang="en-GB" sz="1200" dirty="0">
                  <a:solidFill>
                    <a:schemeClr val="accent5"/>
                  </a:solidFill>
                  <a:latin typeface="Arial"/>
                  <a:cs typeface="Arial"/>
                </a:rPr>
                <a:t> </a:t>
              </a:r>
            </a:p>
          </p:txBody>
        </p:sp>
      </p:grpSp>
      <p:cxnSp>
        <p:nvCxnSpPr>
          <p:cNvPr id="99" name="Straight Connector 98">
            <a:extLst>
              <a:ext uri="{FF2B5EF4-FFF2-40B4-BE49-F238E27FC236}">
                <a16:creationId xmlns:a16="http://schemas.microsoft.com/office/drawing/2014/main" id="{39E618CA-5A43-87E8-8E73-E826071B76EC}"/>
              </a:ext>
            </a:extLst>
          </p:cNvPr>
          <p:cNvCxnSpPr>
            <a:cxnSpLocks/>
          </p:cNvCxnSpPr>
          <p:nvPr/>
        </p:nvCxnSpPr>
        <p:spPr>
          <a:xfrm flipV="1">
            <a:off x="8010512" y="3423329"/>
            <a:ext cx="366202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B6B781FF-2047-AC96-26A4-62A0DBCAD7A2}"/>
              </a:ext>
            </a:extLst>
          </p:cNvPr>
          <p:cNvGrpSpPr/>
          <p:nvPr/>
        </p:nvGrpSpPr>
        <p:grpSpPr>
          <a:xfrm>
            <a:off x="113614" y="3931633"/>
            <a:ext cx="2879433" cy="3235615"/>
            <a:chOff x="7626557" y="4659473"/>
            <a:chExt cx="4088005" cy="3281530"/>
          </a:xfrm>
        </p:grpSpPr>
        <p:sp>
          <p:nvSpPr>
            <p:cNvPr id="104" name="TextBox 103">
              <a:extLst>
                <a:ext uri="{FF2B5EF4-FFF2-40B4-BE49-F238E27FC236}">
                  <a16:creationId xmlns:a16="http://schemas.microsoft.com/office/drawing/2014/main" id="{D302B2FC-28B5-0B46-6E59-57BA3D7A523D}"/>
                </a:ext>
              </a:extLst>
            </p:cNvPr>
            <p:cNvSpPr txBox="1"/>
            <p:nvPr/>
          </p:nvSpPr>
          <p:spPr>
            <a:xfrm>
              <a:off x="7692799" y="4659473"/>
              <a:ext cx="3526320" cy="343358"/>
            </a:xfrm>
            <a:prstGeom prst="rect">
              <a:avLst/>
            </a:prstGeom>
            <a:noFill/>
          </p:spPr>
          <p:txBody>
            <a:bodyPr wrap="square" lIns="91440" tIns="45720" rIns="91440" bIns="45720" rtlCol="0" anchor="t">
              <a:spAutoFit/>
            </a:bodyPr>
            <a:lstStyle/>
            <a:p>
              <a:r>
                <a:rPr lang="en-GB" sz="1600">
                  <a:solidFill>
                    <a:schemeClr val="accent5"/>
                  </a:solidFill>
                  <a:latin typeface="Arial"/>
                  <a:cs typeface="Arial"/>
                </a:rPr>
                <a:t>Pre EOI Success </a:t>
              </a:r>
            </a:p>
          </p:txBody>
        </p:sp>
        <p:sp>
          <p:nvSpPr>
            <p:cNvPr id="107" name="TextBox 106">
              <a:extLst>
                <a:ext uri="{FF2B5EF4-FFF2-40B4-BE49-F238E27FC236}">
                  <a16:creationId xmlns:a16="http://schemas.microsoft.com/office/drawing/2014/main" id="{06AF9A98-49C9-A70C-E8DD-022603177555}"/>
                </a:ext>
              </a:extLst>
            </p:cNvPr>
            <p:cNvSpPr txBox="1"/>
            <p:nvPr/>
          </p:nvSpPr>
          <p:spPr>
            <a:xfrm>
              <a:off x="7626557" y="5093273"/>
              <a:ext cx="4088005" cy="284773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200">
                  <a:solidFill>
                    <a:schemeClr val="accent5"/>
                  </a:solidFill>
                  <a:latin typeface="Arial"/>
                  <a:cs typeface="Arial"/>
                </a:rPr>
                <a:t>Prior to NHSE expression of interest success LUHFT had been successful in a bid for funding for their own AI pilot with Skin Analytics</a:t>
              </a:r>
              <a:endParaRPr lang="en-GB" sz="1200">
                <a:solidFill>
                  <a:schemeClr val="accent5"/>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a:solidFill>
                    <a:schemeClr val="accent5"/>
                  </a:solidFill>
                  <a:latin typeface="Arial"/>
                  <a:cs typeface="Arial"/>
                </a:rPr>
                <a:t>LUHFT not included in the CMAST funding but are working closely with CMAST to ensure a streamlined approach across C&amp;M</a:t>
              </a:r>
            </a:p>
            <a:p>
              <a:pPr>
                <a:lnSpc>
                  <a:spcPct val="150000"/>
                </a:lnSpc>
              </a:pPr>
              <a:endParaRPr lang="en-GB" sz="1200">
                <a:solidFill>
                  <a:schemeClr val="accent5"/>
                </a:solidFill>
                <a:latin typeface="Arial"/>
                <a:cs typeface="Arial"/>
              </a:endParaRPr>
            </a:p>
            <a:p>
              <a:pPr marL="285750" indent="-285750">
                <a:lnSpc>
                  <a:spcPct val="150000"/>
                </a:lnSpc>
                <a:buFont typeface="Wingdings" panose="05000000000000000000" pitchFamily="2" charset="2"/>
                <a:buChar char="ü"/>
              </a:pPr>
              <a:endParaRPr lang="en-GB" sz="1100">
                <a:solidFill>
                  <a:schemeClr val="accent5"/>
                </a:solidFill>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92A0F59C-82EC-CA67-3667-3D98DA6DBA40}"/>
              </a:ext>
            </a:extLst>
          </p:cNvPr>
          <p:cNvSpPr/>
          <p:nvPr/>
        </p:nvSpPr>
        <p:spPr>
          <a:xfrm>
            <a:off x="3495427" y="4081517"/>
            <a:ext cx="1837238" cy="67219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100" b="0" i="0" u="none" strike="noStrike">
                <a:solidFill>
                  <a:srgbClr val="000000"/>
                </a:solidFill>
                <a:effectLst/>
                <a:latin typeface="Arial" panose="020B0604020202020204" pitchFamily="34" charset="0"/>
              </a:rPr>
              <a:t>To minimise unnecessary face to face appointments</a:t>
            </a:r>
            <a:r>
              <a:rPr lang="en-GB" sz="1100" b="0" i="0">
                <a:solidFill>
                  <a:srgbClr val="000000"/>
                </a:solidFill>
                <a:effectLst/>
                <a:latin typeface="Arial" panose="020B0604020202020204" pitchFamily="34" charset="0"/>
              </a:rPr>
              <a:t>​</a:t>
            </a:r>
            <a:endParaRPr lang="en-GB" sz="1100" b="0" i="0">
              <a:solidFill>
                <a:srgbClr val="000000"/>
              </a:solidFill>
              <a:effectLst/>
            </a:endParaRPr>
          </a:p>
        </p:txBody>
      </p:sp>
      <p:sp>
        <p:nvSpPr>
          <p:cNvPr id="7" name="Rectangle: Rounded Corners 6">
            <a:extLst>
              <a:ext uri="{FF2B5EF4-FFF2-40B4-BE49-F238E27FC236}">
                <a16:creationId xmlns:a16="http://schemas.microsoft.com/office/drawing/2014/main" id="{1C2EF50C-D6DD-AAC1-3CBD-AAA4FE9DA25A}"/>
              </a:ext>
            </a:extLst>
          </p:cNvPr>
          <p:cNvSpPr/>
          <p:nvPr/>
        </p:nvSpPr>
        <p:spPr>
          <a:xfrm>
            <a:off x="5487214" y="4081517"/>
            <a:ext cx="1824119" cy="67219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100" b="0" i="0" u="none" strike="noStrike">
                <a:solidFill>
                  <a:srgbClr val="000000"/>
                </a:solidFill>
                <a:effectLst/>
                <a:latin typeface="Arial" panose="020B0604020202020204" pitchFamily="34" charset="0"/>
              </a:rPr>
              <a:t>To consistently achieve 28-day FDS skin cancer target</a:t>
            </a:r>
            <a:r>
              <a:rPr lang="en-GB" sz="1100" b="0" i="0">
                <a:solidFill>
                  <a:srgbClr val="000000"/>
                </a:solidFill>
                <a:effectLst/>
                <a:latin typeface="Arial" panose="020B0604020202020204" pitchFamily="34" charset="0"/>
              </a:rPr>
              <a:t>​</a:t>
            </a:r>
            <a:endParaRPr lang="en-GB" sz="1100" b="0" i="0">
              <a:solidFill>
                <a:srgbClr val="000000"/>
              </a:solidFill>
              <a:effectLst/>
            </a:endParaRPr>
          </a:p>
        </p:txBody>
      </p:sp>
      <p:sp>
        <p:nvSpPr>
          <p:cNvPr id="8" name="Rectangle: Rounded Corners 7">
            <a:extLst>
              <a:ext uri="{FF2B5EF4-FFF2-40B4-BE49-F238E27FC236}">
                <a16:creationId xmlns:a16="http://schemas.microsoft.com/office/drawing/2014/main" id="{CE09F84C-336C-EA83-29F2-F71943DE3380}"/>
              </a:ext>
            </a:extLst>
          </p:cNvPr>
          <p:cNvSpPr/>
          <p:nvPr/>
        </p:nvSpPr>
        <p:spPr>
          <a:xfrm>
            <a:off x="7496641" y="4081517"/>
            <a:ext cx="1813400" cy="672508"/>
          </a:xfrm>
          <a:prstGeom prst="roundRect">
            <a:avLst/>
          </a:prstGeom>
          <a:solidFill>
            <a:srgbClr val="C39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0" i="0" u="none" strike="noStrike">
                <a:solidFill>
                  <a:srgbClr val="000000"/>
                </a:solidFill>
                <a:effectLst/>
                <a:latin typeface="Arial" panose="020B0604020202020204" pitchFamily="34" charset="0"/>
              </a:rPr>
              <a:t>All appropriate trusts live with Skin Analytics</a:t>
            </a:r>
            <a:r>
              <a:rPr lang="en-GB" sz="1100" b="0" i="0">
                <a:solidFill>
                  <a:srgbClr val="000000"/>
                </a:solidFill>
                <a:effectLst/>
                <a:latin typeface="Arial" panose="020B0604020202020204" pitchFamily="34" charset="0"/>
              </a:rPr>
              <a:t>​</a:t>
            </a:r>
            <a:endParaRPr lang="en-GB" sz="1100" b="0" i="0">
              <a:solidFill>
                <a:srgbClr val="000000"/>
              </a:solidFill>
              <a:effectLst/>
            </a:endParaRPr>
          </a:p>
        </p:txBody>
      </p:sp>
      <p:sp>
        <p:nvSpPr>
          <p:cNvPr id="11" name="Rectangle: Rounded Corners 10">
            <a:extLst>
              <a:ext uri="{FF2B5EF4-FFF2-40B4-BE49-F238E27FC236}">
                <a16:creationId xmlns:a16="http://schemas.microsoft.com/office/drawing/2014/main" id="{10C2848D-0FAF-0873-1DA9-528AF48EA754}"/>
              </a:ext>
            </a:extLst>
          </p:cNvPr>
          <p:cNvSpPr/>
          <p:nvPr/>
        </p:nvSpPr>
        <p:spPr>
          <a:xfrm>
            <a:off x="9469040" y="4081517"/>
            <a:ext cx="2419679" cy="672815"/>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0" i="0" u="none" strike="noStrike" dirty="0">
                <a:solidFill>
                  <a:srgbClr val="000000"/>
                </a:solidFill>
                <a:effectLst/>
                <a:latin typeface="Arial" panose="020B0604020202020204" pitchFamily="34" charset="0"/>
              </a:rPr>
              <a:t>Reduce the number of urgent suspected skin </a:t>
            </a:r>
            <a:r>
              <a:rPr lang="en-GB" sz="1100" dirty="0">
                <a:solidFill>
                  <a:srgbClr val="000000"/>
                </a:solidFill>
                <a:latin typeface="Arial" panose="020B0604020202020204" pitchFamily="34" charset="0"/>
              </a:rPr>
              <a:t>c</a:t>
            </a:r>
            <a:r>
              <a:rPr lang="en-GB" sz="1100" b="0" i="0" u="none" strike="noStrike" dirty="0">
                <a:solidFill>
                  <a:srgbClr val="000000"/>
                </a:solidFill>
                <a:effectLst/>
                <a:latin typeface="Arial" panose="020B0604020202020204" pitchFamily="34" charset="0"/>
              </a:rPr>
              <a:t>ancer F2F app for trusts implementing </a:t>
            </a:r>
            <a:r>
              <a:rPr lang="en-GB" sz="1100" b="0" i="0" u="none" strike="noStrike" dirty="0" err="1">
                <a:solidFill>
                  <a:srgbClr val="000000"/>
                </a:solidFill>
                <a:effectLst/>
                <a:latin typeface="Arial" panose="020B0604020202020204" pitchFamily="34" charset="0"/>
              </a:rPr>
              <a:t>telederm</a:t>
            </a:r>
            <a:r>
              <a:rPr lang="en-GB" sz="1100" b="0" i="0" u="none" strike="noStrike" dirty="0">
                <a:solidFill>
                  <a:srgbClr val="000000"/>
                </a:solidFill>
                <a:effectLst/>
                <a:latin typeface="Arial" panose="020B0604020202020204" pitchFamily="34" charset="0"/>
              </a:rPr>
              <a:t> element</a:t>
            </a:r>
            <a:r>
              <a:rPr lang="en-GB" sz="1100" b="0" i="0" dirty="0">
                <a:solidFill>
                  <a:srgbClr val="000000"/>
                </a:solidFill>
                <a:effectLst/>
                <a:latin typeface="Arial" panose="020B0604020202020204" pitchFamily="34" charset="0"/>
              </a:rPr>
              <a:t>​</a:t>
            </a:r>
            <a:endParaRPr lang="en-GB" sz="1100" b="0" i="0" dirty="0">
              <a:solidFill>
                <a:srgbClr val="000000"/>
              </a:solidFill>
              <a:effectLst/>
            </a:endParaRPr>
          </a:p>
        </p:txBody>
      </p:sp>
      <p:pic>
        <p:nvPicPr>
          <p:cNvPr id="21" name="Picture 20">
            <a:extLst>
              <a:ext uri="{FF2B5EF4-FFF2-40B4-BE49-F238E27FC236}">
                <a16:creationId xmlns:a16="http://schemas.microsoft.com/office/drawing/2014/main" id="{30AB7B14-99A7-A794-699B-A5BF4B6C98E5}"/>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2322435" y="3736127"/>
            <a:ext cx="651370" cy="651370"/>
          </a:xfrm>
          <a:prstGeom prst="rect">
            <a:avLst/>
          </a:prstGeom>
        </p:spPr>
      </p:pic>
      <p:sp>
        <p:nvSpPr>
          <p:cNvPr id="26" name="Rectangle: Rounded Corners 25">
            <a:extLst>
              <a:ext uri="{FF2B5EF4-FFF2-40B4-BE49-F238E27FC236}">
                <a16:creationId xmlns:a16="http://schemas.microsoft.com/office/drawing/2014/main" id="{24A07634-88DB-3B75-92B6-51F349D39BF9}"/>
              </a:ext>
            </a:extLst>
          </p:cNvPr>
          <p:cNvSpPr/>
          <p:nvPr/>
        </p:nvSpPr>
        <p:spPr>
          <a:xfrm>
            <a:off x="108807" y="861238"/>
            <a:ext cx="2686165" cy="271421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A006927-376C-5A9B-1785-D2EC9C17172E}"/>
              </a:ext>
            </a:extLst>
          </p:cNvPr>
          <p:cNvSpPr txBox="1"/>
          <p:nvPr/>
        </p:nvSpPr>
        <p:spPr>
          <a:xfrm>
            <a:off x="462376" y="928885"/>
            <a:ext cx="2009413" cy="338554"/>
          </a:xfrm>
          <a:prstGeom prst="rect">
            <a:avLst/>
          </a:prstGeom>
          <a:noFill/>
        </p:spPr>
        <p:txBody>
          <a:bodyPr wrap="square" lIns="91440" tIns="45720" rIns="91440" bIns="45720" rtlCol="0" anchor="t">
            <a:spAutoFit/>
          </a:bodyPr>
          <a:lstStyle/>
          <a:p>
            <a:r>
              <a:rPr lang="en-GB" sz="1600">
                <a:solidFill>
                  <a:srgbClr val="015EA4"/>
                </a:solidFill>
                <a:latin typeface="Arial"/>
                <a:cs typeface="Arial"/>
              </a:rPr>
              <a:t>Funding Success </a:t>
            </a:r>
          </a:p>
        </p:txBody>
      </p:sp>
      <p:sp>
        <p:nvSpPr>
          <p:cNvPr id="28" name="TextBox 27">
            <a:extLst>
              <a:ext uri="{FF2B5EF4-FFF2-40B4-BE49-F238E27FC236}">
                <a16:creationId xmlns:a16="http://schemas.microsoft.com/office/drawing/2014/main" id="{F3D5184C-0224-6A6A-1458-DA2FD3C9CA0F}"/>
              </a:ext>
            </a:extLst>
          </p:cNvPr>
          <p:cNvSpPr txBox="1"/>
          <p:nvPr/>
        </p:nvSpPr>
        <p:spPr>
          <a:xfrm>
            <a:off x="153317" y="1316150"/>
            <a:ext cx="2621216" cy="199715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200">
                <a:solidFill>
                  <a:schemeClr val="bg1"/>
                </a:solidFill>
                <a:latin typeface="Arial"/>
                <a:cs typeface="Arial"/>
              </a:rPr>
              <a:t>CMAST CPP have been successful in a EOI bid for 12 months funding for 5 out of 6 trusts across C&amp;M to implement an Artificial Intelligence Software</a:t>
            </a:r>
            <a:endParaRPr lang="en-GB" sz="120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a:solidFill>
                  <a:schemeClr val="bg1"/>
                </a:solidFill>
                <a:latin typeface="Arial"/>
                <a:cs typeface="Arial"/>
              </a:rPr>
              <a:t>Totalling - </a:t>
            </a:r>
            <a:r>
              <a:rPr lang="en-GB" sz="1200" b="1">
                <a:solidFill>
                  <a:srgbClr val="00B050"/>
                </a:solidFill>
                <a:latin typeface="Arial"/>
                <a:cs typeface="Arial"/>
              </a:rPr>
              <a:t>£997,735</a:t>
            </a:r>
          </a:p>
        </p:txBody>
      </p:sp>
      <p:sp>
        <p:nvSpPr>
          <p:cNvPr id="16" name="TextBox 15">
            <a:extLst>
              <a:ext uri="{FF2B5EF4-FFF2-40B4-BE49-F238E27FC236}">
                <a16:creationId xmlns:a16="http://schemas.microsoft.com/office/drawing/2014/main" id="{C49174EF-8A7C-4C8C-96CB-6BACCA45AAF1}"/>
              </a:ext>
            </a:extLst>
          </p:cNvPr>
          <p:cNvSpPr txBox="1"/>
          <p:nvPr/>
        </p:nvSpPr>
        <p:spPr>
          <a:xfrm>
            <a:off x="3944756" y="3617075"/>
            <a:ext cx="3020409" cy="307777"/>
          </a:xfrm>
          <a:prstGeom prst="rect">
            <a:avLst/>
          </a:prstGeom>
          <a:noFill/>
        </p:spPr>
        <p:txBody>
          <a:bodyPr wrap="square" lIns="91440" tIns="45720" rIns="91440" bIns="45720" rtlCol="0" anchor="t">
            <a:spAutoFit/>
          </a:bodyPr>
          <a:lstStyle/>
          <a:p>
            <a:r>
              <a:rPr lang="en-GB" sz="1400">
                <a:solidFill>
                  <a:schemeClr val="bg1"/>
                </a:solidFill>
                <a:latin typeface="Arial"/>
                <a:cs typeface="Arial"/>
              </a:rPr>
              <a:t>Expected Benefits </a:t>
            </a:r>
          </a:p>
        </p:txBody>
      </p:sp>
      <p:pic>
        <p:nvPicPr>
          <p:cNvPr id="2" name="Graphic 1" descr="Target outline">
            <a:extLst>
              <a:ext uri="{FF2B5EF4-FFF2-40B4-BE49-F238E27FC236}">
                <a16:creationId xmlns:a16="http://schemas.microsoft.com/office/drawing/2014/main" id="{4E077FD9-89C4-D7C9-9594-CD7973609B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0276" y="554768"/>
            <a:ext cx="914400" cy="914400"/>
          </a:xfrm>
          <a:prstGeom prst="rect">
            <a:avLst/>
          </a:prstGeom>
        </p:spPr>
      </p:pic>
      <p:pic>
        <p:nvPicPr>
          <p:cNvPr id="19" name="Graphic 18" descr="Thumbs up sign outline">
            <a:extLst>
              <a:ext uri="{FF2B5EF4-FFF2-40B4-BE49-F238E27FC236}">
                <a16:creationId xmlns:a16="http://schemas.microsoft.com/office/drawing/2014/main" id="{B53EC7BD-6D78-3331-4CC8-D89955A007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36514" y="885371"/>
            <a:ext cx="914400" cy="914400"/>
          </a:xfrm>
          <a:prstGeom prst="rect">
            <a:avLst/>
          </a:prstGeom>
        </p:spPr>
      </p:pic>
      <p:sp>
        <p:nvSpPr>
          <p:cNvPr id="5" name="Rectangle: Rounded Corners 4">
            <a:extLst>
              <a:ext uri="{FF2B5EF4-FFF2-40B4-BE49-F238E27FC236}">
                <a16:creationId xmlns:a16="http://schemas.microsoft.com/office/drawing/2014/main" id="{D1E4A809-95A1-C5BC-BB7C-B29E62A6027D}"/>
              </a:ext>
            </a:extLst>
          </p:cNvPr>
          <p:cNvSpPr/>
          <p:nvPr/>
        </p:nvSpPr>
        <p:spPr>
          <a:xfrm>
            <a:off x="3492008" y="4850232"/>
            <a:ext cx="1819433" cy="1743708"/>
          </a:xfrm>
          <a:prstGeom prst="roundRect">
            <a:avLst/>
          </a:prstGeom>
          <a:solidFill>
            <a:schemeClr val="bg1"/>
          </a:solidFill>
          <a:ln w="381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fontAlgn="base"/>
            <a:r>
              <a:rPr lang="en-GB" sz="1100" b="0" i="0" u="none" strike="noStrike">
                <a:solidFill>
                  <a:srgbClr val="000000"/>
                </a:solidFill>
                <a:effectLst/>
                <a:latin typeface="Arial" panose="020B0604020202020204" pitchFamily="34" charset="0"/>
              </a:rPr>
              <a:t>To discharge &gt;</a:t>
            </a:r>
            <a:r>
              <a:rPr lang="en-GB" sz="1100" b="1" i="0" u="none" strike="noStrike">
                <a:solidFill>
                  <a:srgbClr val="000000"/>
                </a:solidFill>
                <a:effectLst/>
                <a:latin typeface="Arial" panose="020B0604020202020204" pitchFamily="34" charset="0"/>
              </a:rPr>
              <a:t>30%</a:t>
            </a:r>
            <a:r>
              <a:rPr lang="en-GB" sz="1100" b="0" i="0" u="none" strike="noStrike">
                <a:solidFill>
                  <a:srgbClr val="000000"/>
                </a:solidFill>
                <a:effectLst/>
                <a:latin typeface="Arial" panose="020B0604020202020204" pitchFamily="34" charset="0"/>
              </a:rPr>
              <a:t> of urgent (USSC) </a:t>
            </a:r>
            <a:r>
              <a:rPr lang="en-GB" sz="1100" b="0" i="0" u="none" strike="noStrike" err="1">
                <a:solidFill>
                  <a:srgbClr val="000000"/>
                </a:solidFill>
                <a:effectLst/>
                <a:latin typeface="Arial" panose="020B0604020202020204" pitchFamily="34" charset="0"/>
              </a:rPr>
              <a:t>teledermatology</a:t>
            </a:r>
            <a:r>
              <a:rPr lang="en-GB" sz="1100" b="0" i="0" u="none" strike="noStrike">
                <a:solidFill>
                  <a:srgbClr val="000000"/>
                </a:solidFill>
                <a:effectLst/>
                <a:latin typeface="Arial" panose="020B0604020202020204" pitchFamily="34" charset="0"/>
              </a:rPr>
              <a:t> skin cancer patients without relying on trust clinician capacity</a:t>
            </a:r>
            <a:endParaRPr lang="en-GB" sz="1100" b="0" i="0">
              <a:solidFill>
                <a:srgbClr val="000000"/>
              </a:solidFill>
              <a:effectLst/>
            </a:endParaRPr>
          </a:p>
        </p:txBody>
      </p:sp>
      <p:sp>
        <p:nvSpPr>
          <p:cNvPr id="15" name="Rectangle: Rounded Corners 14">
            <a:extLst>
              <a:ext uri="{FF2B5EF4-FFF2-40B4-BE49-F238E27FC236}">
                <a16:creationId xmlns:a16="http://schemas.microsoft.com/office/drawing/2014/main" id="{A00B5910-1899-4CEB-3E37-246A8A120A42}"/>
              </a:ext>
            </a:extLst>
          </p:cNvPr>
          <p:cNvSpPr/>
          <p:nvPr/>
        </p:nvSpPr>
        <p:spPr>
          <a:xfrm>
            <a:off x="5484462" y="4866458"/>
            <a:ext cx="1824119" cy="499280"/>
          </a:xfrm>
          <a:prstGeom prst="roundRect">
            <a:avLst/>
          </a:prstGeom>
          <a:solidFill>
            <a:schemeClr val="bg1"/>
          </a:solidFill>
          <a:ln w="381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100" b="1" i="0" u="none" strike="noStrike">
                <a:solidFill>
                  <a:srgbClr val="000000"/>
                </a:solidFill>
                <a:effectLst/>
                <a:latin typeface="Arial" panose="020B0604020202020204" pitchFamily="34" charset="0"/>
              </a:rPr>
              <a:t>80%</a:t>
            </a:r>
            <a:r>
              <a:rPr lang="en-GB" sz="1100" b="0" i="0" u="none" strike="noStrike">
                <a:solidFill>
                  <a:srgbClr val="000000"/>
                </a:solidFill>
                <a:effectLst/>
                <a:latin typeface="Arial" panose="020B0604020202020204" pitchFamily="34" charset="0"/>
              </a:rPr>
              <a:t> of patients told cancer or no cancer within 28 days</a:t>
            </a:r>
            <a:r>
              <a:rPr lang="en-GB" sz="1100" b="0" i="0">
                <a:solidFill>
                  <a:srgbClr val="000000"/>
                </a:solidFill>
                <a:effectLst/>
                <a:latin typeface="Arial" panose="020B0604020202020204" pitchFamily="34" charset="0"/>
              </a:rPr>
              <a:t>​</a:t>
            </a:r>
          </a:p>
        </p:txBody>
      </p:sp>
      <p:sp>
        <p:nvSpPr>
          <p:cNvPr id="20" name="Rectangle: Rounded Corners 19">
            <a:extLst>
              <a:ext uri="{FF2B5EF4-FFF2-40B4-BE49-F238E27FC236}">
                <a16:creationId xmlns:a16="http://schemas.microsoft.com/office/drawing/2014/main" id="{04F7D6B2-BAA0-5498-89B2-2B03EE8D4445}"/>
              </a:ext>
            </a:extLst>
          </p:cNvPr>
          <p:cNvSpPr/>
          <p:nvPr/>
        </p:nvSpPr>
        <p:spPr>
          <a:xfrm>
            <a:off x="5493669" y="5495015"/>
            <a:ext cx="1824119" cy="499280"/>
          </a:xfrm>
          <a:prstGeom prst="roundRect">
            <a:avLst/>
          </a:prstGeom>
          <a:solidFill>
            <a:schemeClr val="bg1"/>
          </a:solidFill>
          <a:ln w="381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100" b="1" i="0" u="none" strike="noStrike">
                <a:solidFill>
                  <a:srgbClr val="000000"/>
                </a:solidFill>
                <a:effectLst/>
                <a:latin typeface="Arial" panose="020B0604020202020204" pitchFamily="34" charset="0"/>
              </a:rPr>
              <a:t>80%</a:t>
            </a:r>
            <a:r>
              <a:rPr lang="en-GB" sz="1100" b="0" i="0" u="none" strike="noStrike">
                <a:solidFill>
                  <a:srgbClr val="000000"/>
                </a:solidFill>
                <a:effectLst/>
                <a:latin typeface="Arial" panose="020B0604020202020204" pitchFamily="34" charset="0"/>
              </a:rPr>
              <a:t> of patients reviewed by a dermatologist within 14 days of referral</a:t>
            </a:r>
            <a:endParaRPr lang="en-GB" sz="1100" b="0" i="0">
              <a:solidFill>
                <a:srgbClr val="000000"/>
              </a:solidFill>
              <a:effectLst/>
              <a:latin typeface="Arial" panose="020B0604020202020204" pitchFamily="34" charset="0"/>
            </a:endParaRPr>
          </a:p>
        </p:txBody>
      </p:sp>
      <p:sp>
        <p:nvSpPr>
          <p:cNvPr id="22" name="Rectangle: Rounded Corners 21">
            <a:extLst>
              <a:ext uri="{FF2B5EF4-FFF2-40B4-BE49-F238E27FC236}">
                <a16:creationId xmlns:a16="http://schemas.microsoft.com/office/drawing/2014/main" id="{C240A556-C30C-10B9-6674-8F5AF2ACFE0D}"/>
              </a:ext>
            </a:extLst>
          </p:cNvPr>
          <p:cNvSpPr/>
          <p:nvPr/>
        </p:nvSpPr>
        <p:spPr>
          <a:xfrm>
            <a:off x="5497084" y="6094660"/>
            <a:ext cx="1824119" cy="499280"/>
          </a:xfrm>
          <a:prstGeom prst="roundRect">
            <a:avLst/>
          </a:prstGeom>
          <a:solidFill>
            <a:schemeClr val="bg1"/>
          </a:solidFill>
          <a:ln w="381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1100" b="0" i="0" u="none" strike="noStrike">
                <a:solidFill>
                  <a:srgbClr val="000000"/>
                </a:solidFill>
                <a:effectLst/>
                <a:latin typeface="Arial" panose="020B0604020202020204" pitchFamily="34" charset="0"/>
              </a:rPr>
              <a:t>Min </a:t>
            </a:r>
            <a:r>
              <a:rPr lang="en-GB" sz="1100" b="1" i="0" u="none" strike="noStrike">
                <a:solidFill>
                  <a:srgbClr val="000000"/>
                </a:solidFill>
                <a:effectLst/>
                <a:latin typeface="Arial" panose="020B0604020202020204" pitchFamily="34" charset="0"/>
              </a:rPr>
              <a:t>75%</a:t>
            </a:r>
            <a:r>
              <a:rPr lang="en-GB" sz="1100" b="0" i="0" u="none" strike="noStrike">
                <a:solidFill>
                  <a:srgbClr val="000000"/>
                </a:solidFill>
                <a:effectLst/>
                <a:latin typeface="Arial" panose="020B0604020202020204" pitchFamily="34" charset="0"/>
              </a:rPr>
              <a:t> patients seen at an imaging app within 7 working days</a:t>
            </a:r>
            <a:r>
              <a:rPr lang="en-GB" sz="1100" b="0" i="0">
                <a:solidFill>
                  <a:srgbClr val="000000"/>
                </a:solidFill>
                <a:effectLst/>
                <a:latin typeface="Arial" panose="020B0604020202020204" pitchFamily="34" charset="0"/>
              </a:rPr>
              <a:t>​</a:t>
            </a:r>
          </a:p>
        </p:txBody>
      </p:sp>
      <p:sp>
        <p:nvSpPr>
          <p:cNvPr id="23" name="Rectangle: Rounded Corners 22">
            <a:extLst>
              <a:ext uri="{FF2B5EF4-FFF2-40B4-BE49-F238E27FC236}">
                <a16:creationId xmlns:a16="http://schemas.microsoft.com/office/drawing/2014/main" id="{DF8EE077-196C-893F-E17F-B3A8D6C47198}"/>
              </a:ext>
            </a:extLst>
          </p:cNvPr>
          <p:cNvSpPr/>
          <p:nvPr/>
        </p:nvSpPr>
        <p:spPr>
          <a:xfrm>
            <a:off x="7480273" y="4862742"/>
            <a:ext cx="1813400" cy="1731198"/>
          </a:xfrm>
          <a:prstGeom prst="roundRect">
            <a:avLst/>
          </a:prstGeom>
          <a:solidFill>
            <a:schemeClr val="bg1"/>
          </a:solidFill>
          <a:ln w="38100">
            <a:solidFill>
              <a:srgbClr val="C39B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i="0" u="none" strike="noStrike">
                <a:solidFill>
                  <a:srgbClr val="000000"/>
                </a:solidFill>
                <a:effectLst/>
                <a:latin typeface="Arial" panose="020B0604020202020204" pitchFamily="34" charset="0"/>
              </a:rPr>
              <a:t>80% </a:t>
            </a:r>
            <a:r>
              <a:rPr lang="en-GB" sz="1100" b="0" i="0" u="none" strike="noStrike">
                <a:solidFill>
                  <a:srgbClr val="000000"/>
                </a:solidFill>
                <a:effectLst/>
                <a:latin typeface="Arial" panose="020B0604020202020204" pitchFamily="34" charset="0"/>
              </a:rPr>
              <a:t>(minimum) of urgent suspected cancer referrals going through the Skin Analytics service</a:t>
            </a:r>
            <a:r>
              <a:rPr lang="en-GB" sz="1100" b="0" i="0">
                <a:solidFill>
                  <a:srgbClr val="000000"/>
                </a:solidFill>
                <a:effectLst/>
                <a:latin typeface="Arial" panose="020B0604020202020204" pitchFamily="34" charset="0"/>
              </a:rPr>
              <a:t>​</a:t>
            </a:r>
            <a:endParaRPr lang="en-GB" sz="1100" b="0" i="0">
              <a:solidFill>
                <a:srgbClr val="000000"/>
              </a:solidFill>
              <a:effectLst/>
            </a:endParaRPr>
          </a:p>
        </p:txBody>
      </p:sp>
      <p:sp>
        <p:nvSpPr>
          <p:cNvPr id="24" name="Rectangle: Rounded Corners 23">
            <a:extLst>
              <a:ext uri="{FF2B5EF4-FFF2-40B4-BE49-F238E27FC236}">
                <a16:creationId xmlns:a16="http://schemas.microsoft.com/office/drawing/2014/main" id="{AA28A726-107B-92E6-A4B9-61E4B7CE55F1}"/>
              </a:ext>
            </a:extLst>
          </p:cNvPr>
          <p:cNvSpPr/>
          <p:nvPr/>
        </p:nvSpPr>
        <p:spPr>
          <a:xfrm>
            <a:off x="9493362" y="4822200"/>
            <a:ext cx="2419679" cy="1731198"/>
          </a:xfrm>
          <a:prstGeom prst="roundRect">
            <a:avLst/>
          </a:prstGeom>
          <a:solidFill>
            <a:schemeClr val="bg1"/>
          </a:solid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i="0">
                <a:solidFill>
                  <a:srgbClr val="000000"/>
                </a:solidFill>
                <a:effectLst/>
                <a:latin typeface="Arial" panose="020B0604020202020204" pitchFamily="34" charset="0"/>
              </a:rPr>
              <a:t>70%</a:t>
            </a:r>
            <a:r>
              <a:rPr lang="en-GB" sz="1100" b="0" i="0">
                <a:solidFill>
                  <a:srgbClr val="000000"/>
                </a:solidFill>
                <a:effectLst/>
                <a:latin typeface="Arial" panose="020B0604020202020204" pitchFamily="34" charset="0"/>
              </a:rPr>
              <a:t> avoidance of urgent appointments utilising the Skin Analytics Teledermatology element.</a:t>
            </a:r>
            <a:endParaRPr lang="en-GB" sz="1100" b="0" i="0">
              <a:solidFill>
                <a:srgbClr val="000000"/>
              </a:solidFill>
              <a:effectLst/>
            </a:endParaRPr>
          </a:p>
        </p:txBody>
      </p:sp>
    </p:spTree>
    <p:extLst>
      <p:ext uri="{BB962C8B-B14F-4D97-AF65-F5344CB8AC3E}">
        <p14:creationId xmlns:p14="http://schemas.microsoft.com/office/powerpoint/2010/main" val="162795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35000"/>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583337" y="2960396"/>
            <a:ext cx="6299200" cy="937208"/>
          </a:xfrm>
        </p:spPr>
        <p:txBody>
          <a:bodyPr>
            <a:normAutofit/>
          </a:bodyPr>
          <a:lstStyle/>
          <a:p>
            <a:r>
              <a:rPr lang="en-GB" sz="4800" b="1">
                <a:solidFill>
                  <a:srgbClr val="015EA4"/>
                </a:solidFill>
                <a:latin typeface="Arial" panose="020B0604020202020204" pitchFamily="34" charset="0"/>
                <a:cs typeface="Arial" panose="020B0604020202020204" pitchFamily="34" charset="0"/>
              </a:rPr>
              <a:t>Cardiology</a:t>
            </a:r>
            <a:endParaRPr lang="en-GB" sz="4800">
              <a:solidFill>
                <a:srgbClr val="015EA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B775FB-AEA4-BD6E-E7B9-E8EDF45E7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Tree>
    <p:extLst>
      <p:ext uri="{BB962C8B-B14F-4D97-AF65-F5344CB8AC3E}">
        <p14:creationId xmlns:p14="http://schemas.microsoft.com/office/powerpoint/2010/main" val="250632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a:solidFill>
                  <a:srgbClr val="0070C0"/>
                </a:solidFill>
                <a:latin typeface="Arial" panose="020B0604020202020204" pitchFamily="34" charset="0"/>
                <a:cs typeface="Arial" panose="020B0604020202020204" pitchFamily="34" charset="0"/>
              </a:rPr>
              <a:t>24/25 workplan</a:t>
            </a:r>
            <a:endParaRPr lang="en-GB" sz="2400">
              <a:solidFill>
                <a:srgbClr val="0070C0"/>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2422A6BC-21E3-99C8-DF8E-89B77FCD0349}"/>
              </a:ext>
            </a:extLst>
          </p:cNvPr>
          <p:cNvSpPr/>
          <p:nvPr/>
        </p:nvSpPr>
        <p:spPr>
          <a:xfrm>
            <a:off x="955571" y="1328898"/>
            <a:ext cx="936000" cy="936000"/>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FD9C292-6250-835A-5367-787CD28D0ED5}"/>
              </a:ext>
            </a:extLst>
          </p:cNvPr>
          <p:cNvSpPr/>
          <p:nvPr/>
        </p:nvSpPr>
        <p:spPr>
          <a:xfrm>
            <a:off x="9661589" y="1328898"/>
            <a:ext cx="936000" cy="936000"/>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B692D3-E980-116C-4531-5CFC777F7D7F}"/>
              </a:ext>
            </a:extLst>
          </p:cNvPr>
          <p:cNvSpPr txBox="1"/>
          <p:nvPr/>
        </p:nvSpPr>
        <p:spPr>
          <a:xfrm>
            <a:off x="646197" y="2350761"/>
            <a:ext cx="2393339" cy="738664"/>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Define Clinical Pathway Improvement Opportunities for C&amp;M</a:t>
            </a:r>
          </a:p>
        </p:txBody>
      </p:sp>
      <p:sp>
        <p:nvSpPr>
          <p:cNvPr id="16" name="TextBox 15">
            <a:extLst>
              <a:ext uri="{FF2B5EF4-FFF2-40B4-BE49-F238E27FC236}">
                <a16:creationId xmlns:a16="http://schemas.microsoft.com/office/drawing/2014/main" id="{BEDDA1B8-C196-A555-AEE5-7233BBC8F3B1}"/>
              </a:ext>
            </a:extLst>
          </p:cNvPr>
          <p:cNvSpPr txBox="1"/>
          <p:nvPr/>
        </p:nvSpPr>
        <p:spPr>
          <a:xfrm>
            <a:off x="3513459" y="2331546"/>
            <a:ext cx="2099945" cy="523220"/>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Data Collection and Options Analysis</a:t>
            </a:r>
          </a:p>
        </p:txBody>
      </p:sp>
      <p:sp>
        <p:nvSpPr>
          <p:cNvPr id="18" name="TextBox 17">
            <a:extLst>
              <a:ext uri="{FF2B5EF4-FFF2-40B4-BE49-F238E27FC236}">
                <a16:creationId xmlns:a16="http://schemas.microsoft.com/office/drawing/2014/main" id="{E0FF5F08-A735-B16A-6213-73345643E5B0}"/>
              </a:ext>
            </a:extLst>
          </p:cNvPr>
          <p:cNvSpPr txBox="1"/>
          <p:nvPr/>
        </p:nvSpPr>
        <p:spPr>
          <a:xfrm>
            <a:off x="6417257" y="2350761"/>
            <a:ext cx="2194311" cy="523220"/>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C&amp;M Cardiac Cath Lab Options Appraisal</a:t>
            </a:r>
          </a:p>
        </p:txBody>
      </p:sp>
      <p:sp>
        <p:nvSpPr>
          <p:cNvPr id="19" name="TextBox 18">
            <a:extLst>
              <a:ext uri="{FF2B5EF4-FFF2-40B4-BE49-F238E27FC236}">
                <a16:creationId xmlns:a16="http://schemas.microsoft.com/office/drawing/2014/main" id="{0DB7A60D-9CDD-0555-373C-299447C5F485}"/>
              </a:ext>
            </a:extLst>
          </p:cNvPr>
          <p:cNvSpPr txBox="1"/>
          <p:nvPr/>
        </p:nvSpPr>
        <p:spPr>
          <a:xfrm>
            <a:off x="9353314" y="2350761"/>
            <a:ext cx="2194312" cy="954107"/>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Business Case Development &amp; Implementation Planning</a:t>
            </a:r>
          </a:p>
          <a:p>
            <a:endParaRPr lang="en-GB" sz="1400">
              <a:solidFill>
                <a:schemeClr val="accent5">
                  <a:lumMod val="50000"/>
                </a:schemeClr>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BC5D653F-A308-5656-4AB0-8441346E0339}"/>
              </a:ext>
            </a:extLst>
          </p:cNvPr>
          <p:cNvSpPr/>
          <p:nvPr/>
        </p:nvSpPr>
        <p:spPr>
          <a:xfrm>
            <a:off x="6756420" y="1328898"/>
            <a:ext cx="936000" cy="936000"/>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C31A139-1CAB-1A08-09EA-4650885197FC}"/>
              </a:ext>
            </a:extLst>
          </p:cNvPr>
          <p:cNvSpPr/>
          <p:nvPr/>
        </p:nvSpPr>
        <p:spPr>
          <a:xfrm>
            <a:off x="3830036" y="1349364"/>
            <a:ext cx="936000" cy="936000"/>
          </a:xfrm>
          <a:prstGeom prst="ellipse">
            <a:avLst/>
          </a:prstGeom>
          <a:noFill/>
          <a:ln w="76200">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ctor: Elbow 16">
            <a:extLst>
              <a:ext uri="{FF2B5EF4-FFF2-40B4-BE49-F238E27FC236}">
                <a16:creationId xmlns:a16="http://schemas.microsoft.com/office/drawing/2014/main" id="{9E3BF9B4-743D-DA67-7640-9333A355C110}"/>
              </a:ext>
            </a:extLst>
          </p:cNvPr>
          <p:cNvCxnSpPr>
            <a:cxnSpLocks/>
          </p:cNvCxnSpPr>
          <p:nvPr/>
        </p:nvCxnSpPr>
        <p:spPr>
          <a:xfrm rot="10800000" flipV="1">
            <a:off x="640102" y="1934431"/>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B65854B-3D89-81CD-7D24-9AE8A58F0529}"/>
              </a:ext>
            </a:extLst>
          </p:cNvPr>
          <p:cNvCxnSpPr>
            <a:cxnSpLocks/>
          </p:cNvCxnSpPr>
          <p:nvPr/>
        </p:nvCxnSpPr>
        <p:spPr>
          <a:xfrm rot="10800000" flipV="1">
            <a:off x="3511250" y="1934431"/>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AFC8C68-9726-5BF8-AB40-DC5951D28948}"/>
              </a:ext>
            </a:extLst>
          </p:cNvPr>
          <p:cNvCxnSpPr>
            <a:cxnSpLocks/>
          </p:cNvCxnSpPr>
          <p:nvPr/>
        </p:nvCxnSpPr>
        <p:spPr>
          <a:xfrm rot="10800000" flipV="1">
            <a:off x="6429155" y="1915277"/>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277B677-E743-353D-AE64-6F81F3416599}"/>
              </a:ext>
            </a:extLst>
          </p:cNvPr>
          <p:cNvCxnSpPr>
            <a:cxnSpLocks/>
          </p:cNvCxnSpPr>
          <p:nvPr/>
        </p:nvCxnSpPr>
        <p:spPr>
          <a:xfrm rot="5400000">
            <a:off x="7837857" y="3438988"/>
            <a:ext cx="3339125" cy="280269"/>
          </a:xfrm>
          <a:prstGeom prst="bentConnector3">
            <a:avLst>
              <a:gd name="adj1" fmla="val 302"/>
            </a:avLst>
          </a:prstGeom>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99332C9-14A9-03A5-D0DF-6B9E7EA7FE82}"/>
              </a:ext>
            </a:extLst>
          </p:cNvPr>
          <p:cNvSpPr/>
          <p:nvPr/>
        </p:nvSpPr>
        <p:spPr>
          <a:xfrm>
            <a:off x="436228" y="5318452"/>
            <a:ext cx="2270030"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Output</a:t>
            </a:r>
            <a:r>
              <a:rPr lang="en-GB" sz="1200">
                <a:latin typeface="Arial" panose="020B0604020202020204" pitchFamily="34" charset="0"/>
                <a:cs typeface="Arial" panose="020B0604020202020204" pitchFamily="34" charset="0"/>
              </a:rPr>
              <a:t>: Agreement to prioritise the strategy for Cath Lab Provision</a:t>
            </a:r>
          </a:p>
        </p:txBody>
      </p:sp>
      <p:sp>
        <p:nvSpPr>
          <p:cNvPr id="34" name="Rectangle: Rounded Corners 33">
            <a:extLst>
              <a:ext uri="{FF2B5EF4-FFF2-40B4-BE49-F238E27FC236}">
                <a16:creationId xmlns:a16="http://schemas.microsoft.com/office/drawing/2014/main" id="{F015C218-6F16-EA65-0E1C-A9AB3305C1CC}"/>
              </a:ext>
            </a:extLst>
          </p:cNvPr>
          <p:cNvSpPr/>
          <p:nvPr/>
        </p:nvSpPr>
        <p:spPr>
          <a:xfrm>
            <a:off x="3343374" y="5318452"/>
            <a:ext cx="2270030"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Output</a:t>
            </a:r>
            <a:r>
              <a:rPr lang="en-GB" sz="1200">
                <a:latin typeface="Arial" panose="020B0604020202020204" pitchFamily="34" charset="0"/>
                <a:cs typeface="Arial" panose="020B0604020202020204" pitchFamily="34" charset="0"/>
              </a:rPr>
              <a:t>: 4 potential options agreed for C&amp;M</a:t>
            </a:r>
          </a:p>
        </p:txBody>
      </p:sp>
      <p:sp>
        <p:nvSpPr>
          <p:cNvPr id="35" name="Rectangle: Rounded Corners 34">
            <a:extLst>
              <a:ext uri="{FF2B5EF4-FFF2-40B4-BE49-F238E27FC236}">
                <a16:creationId xmlns:a16="http://schemas.microsoft.com/office/drawing/2014/main" id="{545972E8-B298-B25E-7A1A-69E17C5176BD}"/>
              </a:ext>
            </a:extLst>
          </p:cNvPr>
          <p:cNvSpPr/>
          <p:nvPr/>
        </p:nvSpPr>
        <p:spPr>
          <a:xfrm>
            <a:off x="9168506" y="5248685"/>
            <a:ext cx="2323478" cy="782878"/>
          </a:xfrm>
          <a:prstGeom prst="roundRect">
            <a:avLst/>
          </a:prstGeom>
          <a:noFill/>
          <a:ln>
            <a:solidFill>
              <a:srgbClr val="D81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Next steps dependent on outcome of Business Case Approval</a:t>
            </a:r>
          </a:p>
        </p:txBody>
      </p:sp>
      <p:sp>
        <p:nvSpPr>
          <p:cNvPr id="40" name="TextBox 39">
            <a:extLst>
              <a:ext uri="{FF2B5EF4-FFF2-40B4-BE49-F238E27FC236}">
                <a16:creationId xmlns:a16="http://schemas.microsoft.com/office/drawing/2014/main" id="{7669F0A0-8BBC-E8ED-EFB6-FC6708BB9B47}"/>
              </a:ext>
            </a:extLst>
          </p:cNvPr>
          <p:cNvSpPr txBox="1"/>
          <p:nvPr/>
        </p:nvSpPr>
        <p:spPr>
          <a:xfrm>
            <a:off x="745070" y="3280222"/>
            <a:ext cx="2666644" cy="1754326"/>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Delivered Q1</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Incorporation of GIRFT Recommendations / BCIS Guidance</a:t>
            </a:r>
          </a:p>
          <a:p>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Strategic Workshop held in April 24 to define / prioritise work for Cardiology Provider Alliance</a:t>
            </a:r>
          </a:p>
        </p:txBody>
      </p:sp>
      <p:sp>
        <p:nvSpPr>
          <p:cNvPr id="41" name="TextBox 40">
            <a:extLst>
              <a:ext uri="{FF2B5EF4-FFF2-40B4-BE49-F238E27FC236}">
                <a16:creationId xmlns:a16="http://schemas.microsoft.com/office/drawing/2014/main" id="{0959103A-375B-4CD9-68E4-DFAD7BC57C8C}"/>
              </a:ext>
            </a:extLst>
          </p:cNvPr>
          <p:cNvSpPr txBox="1"/>
          <p:nvPr/>
        </p:nvSpPr>
        <p:spPr>
          <a:xfrm>
            <a:off x="3607154" y="3280222"/>
            <a:ext cx="2584225" cy="1938992"/>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Delivered Q2-Q3</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Data collection to understand current diagnostic &amp; treatment services across Cath Labs </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Data modelling aided the development of potential options for future provision</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6268F3E-FF38-B094-6614-FB6C69EED1D3}"/>
              </a:ext>
            </a:extLst>
          </p:cNvPr>
          <p:cNvSpPr txBox="1"/>
          <p:nvPr/>
        </p:nvSpPr>
        <p:spPr>
          <a:xfrm>
            <a:off x="9451079" y="3278512"/>
            <a:ext cx="2563121" cy="1569660"/>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On track for Q4</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Sub-groups for Cardiac Pacing / Cardiac Imaging established</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Governance process for ICB approval in progress</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24BF929-7AF9-30AB-C054-7AF457AE06AD}"/>
              </a:ext>
            </a:extLst>
          </p:cNvPr>
          <p:cNvSpPr txBox="1"/>
          <p:nvPr/>
        </p:nvSpPr>
        <p:spPr>
          <a:xfrm>
            <a:off x="6506259" y="3280222"/>
            <a:ext cx="2634601" cy="2308324"/>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Delivered Q2-Q3</a:t>
            </a:r>
          </a:p>
          <a:p>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Define change implications / considerations (Quality, Safety, Equity, Experience, Finance, Workforce &amp; Estate)</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2 Options Appraisal workshops Delivered: 24</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September / 4</a:t>
            </a:r>
            <a:r>
              <a:rPr lang="en-GB" sz="1200" baseline="30000">
                <a:latin typeface="Arial" panose="020B0604020202020204" pitchFamily="34" charset="0"/>
                <a:cs typeface="Arial" panose="020B0604020202020204" pitchFamily="34" charset="0"/>
              </a:rPr>
              <a:t>th</a:t>
            </a:r>
            <a:r>
              <a:rPr lang="en-GB" sz="1200">
                <a:latin typeface="Arial" panose="020B0604020202020204" pitchFamily="34" charset="0"/>
                <a:cs typeface="Arial" panose="020B0604020202020204" pitchFamily="34" charset="0"/>
              </a:rPr>
              <a:t> November</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2694046E-D8F2-80FE-F5AB-38013D838DAD}"/>
              </a:ext>
            </a:extLst>
          </p:cNvPr>
          <p:cNvSpPr/>
          <p:nvPr/>
        </p:nvSpPr>
        <p:spPr>
          <a:xfrm>
            <a:off x="6233713" y="5300020"/>
            <a:ext cx="2634601"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Output</a:t>
            </a:r>
            <a:r>
              <a:rPr lang="en-GB" sz="1200">
                <a:latin typeface="Arial" panose="020B0604020202020204" pitchFamily="34" charset="0"/>
                <a:cs typeface="Arial" panose="020B0604020202020204" pitchFamily="34" charset="0"/>
              </a:rPr>
              <a:t>: 2 Options Shortlisted for review at Cardiology Provider Alliance / CPP Core Leadership Group Meeting</a:t>
            </a:r>
          </a:p>
        </p:txBody>
      </p:sp>
      <p:pic>
        <p:nvPicPr>
          <p:cNvPr id="10" name="Graphic 9" descr="Group brainstorm outline">
            <a:extLst>
              <a:ext uri="{FF2B5EF4-FFF2-40B4-BE49-F238E27FC236}">
                <a16:creationId xmlns:a16="http://schemas.microsoft.com/office/drawing/2014/main" id="{4A10621E-FE31-E3D5-C9C7-86258B1EE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1603" y="1401673"/>
            <a:ext cx="723936" cy="723936"/>
          </a:xfrm>
          <a:prstGeom prst="rect">
            <a:avLst/>
          </a:prstGeom>
        </p:spPr>
      </p:pic>
      <p:pic>
        <p:nvPicPr>
          <p:cNvPr id="11" name="Graphic 10" descr="Statistics outline">
            <a:extLst>
              <a:ext uri="{FF2B5EF4-FFF2-40B4-BE49-F238E27FC236}">
                <a16:creationId xmlns:a16="http://schemas.microsoft.com/office/drawing/2014/main" id="{D474F36C-ACE2-AE57-09F1-C674125C63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60381" y="1484503"/>
            <a:ext cx="677099" cy="677099"/>
          </a:xfrm>
          <a:prstGeom prst="rect">
            <a:avLst/>
          </a:prstGeom>
        </p:spPr>
      </p:pic>
      <p:pic>
        <p:nvPicPr>
          <p:cNvPr id="13" name="Graphic 12" descr="List outline">
            <a:extLst>
              <a:ext uri="{FF2B5EF4-FFF2-40B4-BE49-F238E27FC236}">
                <a16:creationId xmlns:a16="http://schemas.microsoft.com/office/drawing/2014/main" id="{DB62923F-207C-8A1E-4015-E4CEB846B5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5226" y="1484503"/>
            <a:ext cx="668725" cy="668725"/>
          </a:xfrm>
          <a:prstGeom prst="rect">
            <a:avLst/>
          </a:prstGeom>
        </p:spPr>
      </p:pic>
      <p:pic>
        <p:nvPicPr>
          <p:cNvPr id="14" name="Graphic 13" descr="Connections outline">
            <a:extLst>
              <a:ext uri="{FF2B5EF4-FFF2-40B4-BE49-F238E27FC236}">
                <a16:creationId xmlns:a16="http://schemas.microsoft.com/office/drawing/2014/main" id="{6B1B046C-1F6B-1597-B564-75F7BE84C3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5854" y="1458798"/>
            <a:ext cx="717131" cy="717131"/>
          </a:xfrm>
          <a:prstGeom prst="rect">
            <a:avLst/>
          </a:prstGeom>
        </p:spPr>
      </p:pic>
    </p:spTree>
    <p:extLst>
      <p:ext uri="{BB962C8B-B14F-4D97-AF65-F5344CB8AC3E}">
        <p14:creationId xmlns:p14="http://schemas.microsoft.com/office/powerpoint/2010/main" val="309302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a:extLst>
              <a:ext uri="{FF2B5EF4-FFF2-40B4-BE49-F238E27FC236}">
                <a16:creationId xmlns:a16="http://schemas.microsoft.com/office/drawing/2014/main" id="{006C0DA6-8494-86E7-07E2-8409EDBFF81A}"/>
              </a:ext>
            </a:extLst>
          </p:cNvPr>
          <p:cNvSpPr/>
          <p:nvPr/>
        </p:nvSpPr>
        <p:spPr>
          <a:xfrm rot="16200000">
            <a:off x="4457716" y="733071"/>
            <a:ext cx="1598235" cy="4320044"/>
          </a:xfrm>
          <a:prstGeom prst="flowChartPunchedCard">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EA2D16D-9EC5-815B-C188-84DE93BFCDF0}"/>
              </a:ext>
            </a:extLst>
          </p:cNvPr>
          <p:cNvSpPr txBox="1"/>
          <p:nvPr/>
        </p:nvSpPr>
        <p:spPr>
          <a:xfrm>
            <a:off x="4055945" y="2491872"/>
            <a:ext cx="1397594" cy="1021883"/>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LHCH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COCH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WHH</a:t>
            </a:r>
          </a:p>
        </p:txBody>
      </p:sp>
      <p:sp>
        <p:nvSpPr>
          <p:cNvPr id="130" name="Rectangle 129">
            <a:extLst>
              <a:ext uri="{FF2B5EF4-FFF2-40B4-BE49-F238E27FC236}">
                <a16:creationId xmlns:a16="http://schemas.microsoft.com/office/drawing/2014/main" id="{3E2F0DD6-D95F-4E0B-52E5-9537C16817F3}"/>
              </a:ext>
            </a:extLst>
          </p:cNvPr>
          <p:cNvSpPr/>
          <p:nvPr/>
        </p:nvSpPr>
        <p:spPr>
          <a:xfrm>
            <a:off x="179772" y="3924852"/>
            <a:ext cx="4344106" cy="2769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a:solidFill>
                  <a:srgbClr val="0070C0"/>
                </a:solidFill>
                <a:latin typeface="Arial" panose="020B0604020202020204" pitchFamily="34" charset="0"/>
                <a:cs typeface="Arial" panose="020B0604020202020204" pitchFamily="34" charset="0"/>
              </a:rPr>
              <a:t>Key achievements Q1/Q2 </a:t>
            </a:r>
            <a:endParaRPr lang="en-GB" sz="2400">
              <a:solidFill>
                <a:srgbClr val="0070C0"/>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788C0640-375B-0402-F9FA-BA79CDD296D9}"/>
              </a:ext>
            </a:extLst>
          </p:cNvPr>
          <p:cNvSpPr/>
          <p:nvPr/>
        </p:nvSpPr>
        <p:spPr>
          <a:xfrm rot="5400000">
            <a:off x="6936813" y="1570892"/>
            <a:ext cx="5809429" cy="4438313"/>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5B28662-34E7-7095-408C-DEA570096D19}"/>
              </a:ext>
            </a:extLst>
          </p:cNvPr>
          <p:cNvSpPr txBox="1"/>
          <p:nvPr/>
        </p:nvSpPr>
        <p:spPr>
          <a:xfrm>
            <a:off x="7899292" y="1010058"/>
            <a:ext cx="3513050" cy="646331"/>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C&amp;M Cath Lab Strategy </a:t>
            </a:r>
          </a:p>
          <a:p>
            <a:r>
              <a:rPr lang="en-GB">
                <a:solidFill>
                  <a:schemeClr val="bg1"/>
                </a:solidFill>
                <a:latin typeface="Arial" panose="020B0604020202020204" pitchFamily="34" charset="0"/>
                <a:cs typeface="Arial" panose="020B0604020202020204" pitchFamily="34" charset="0"/>
              </a:rPr>
              <a:t>Key Objectives</a:t>
            </a:r>
          </a:p>
        </p:txBody>
      </p:sp>
      <p:sp>
        <p:nvSpPr>
          <p:cNvPr id="79" name="TextBox 78">
            <a:extLst>
              <a:ext uri="{FF2B5EF4-FFF2-40B4-BE49-F238E27FC236}">
                <a16:creationId xmlns:a16="http://schemas.microsoft.com/office/drawing/2014/main" id="{2EAD7F9E-314B-4E50-FE6B-24CFCF0DE33C}"/>
              </a:ext>
            </a:extLst>
          </p:cNvPr>
          <p:cNvSpPr txBox="1"/>
          <p:nvPr/>
        </p:nvSpPr>
        <p:spPr>
          <a:xfrm>
            <a:off x="8018403" y="1857820"/>
            <a:ext cx="4042281" cy="1508105"/>
          </a:xfrm>
          <a:prstGeom prst="rect">
            <a:avLst/>
          </a:prstGeom>
          <a:noFill/>
        </p:spPr>
        <p:txBody>
          <a:bodyPr wrap="square">
            <a:spAutoFit/>
          </a:bodyPr>
          <a:lstStyle/>
          <a:p>
            <a:pPr marL="171450" indent="-171450">
              <a:spcBef>
                <a:spcPts val="0"/>
              </a:spcBef>
              <a:spcAft>
                <a:spcPts val="600"/>
              </a:spcAft>
              <a:buClr>
                <a:srgbClr val="A9D18E"/>
              </a:buClr>
              <a:buFont typeface="Wingdings" panose="05000000000000000000" pitchFamily="2" charset="2"/>
              <a:buChar char="ü"/>
              <a:defRPr/>
            </a:pPr>
            <a:r>
              <a:rPr lang="en-GB" sz="1200" b="1">
                <a:solidFill>
                  <a:schemeClr val="bg1"/>
                </a:solidFill>
                <a:latin typeface="Arial" panose="020B0604020202020204" pitchFamily="34" charset="0"/>
                <a:cs typeface="Arial" panose="020B0604020202020204" pitchFamily="34" charset="0"/>
              </a:rPr>
              <a:t>Objective 1</a:t>
            </a:r>
            <a:r>
              <a:rPr lang="en-GB" sz="1200" b="1">
                <a:solidFill>
                  <a:schemeClr val="tx1"/>
                </a:solidFill>
                <a:latin typeface="Arial" panose="020B0604020202020204" pitchFamily="34" charset="0"/>
                <a:cs typeface="Arial" panose="020B0604020202020204" pitchFamily="34" charset="0"/>
              </a:rPr>
              <a:t> </a:t>
            </a:r>
            <a:r>
              <a:rPr lang="en-GB" sz="1200" b="1">
                <a:solidFill>
                  <a:schemeClr val="bg1"/>
                </a:solidFill>
                <a:latin typeface="Arial" panose="020B0604020202020204" pitchFamily="34" charset="0"/>
                <a:cs typeface="Arial" panose="020B0604020202020204" pitchFamily="34" charset="0"/>
              </a:rPr>
              <a:t>–</a:t>
            </a:r>
            <a:r>
              <a:rPr lang="en-GB" sz="1200" b="1">
                <a:solidFill>
                  <a:schemeClr val="tx1"/>
                </a:solidFill>
                <a:latin typeface="Arial" panose="020B0604020202020204" pitchFamily="34" charset="0"/>
                <a:cs typeface="Arial" panose="020B0604020202020204" pitchFamily="34" charset="0"/>
              </a:rPr>
              <a:t> </a:t>
            </a:r>
            <a:r>
              <a:rPr lang="en-US" sz="1200">
                <a:solidFill>
                  <a:schemeClr val="bg1"/>
                </a:solidFill>
                <a:latin typeface="Arial" panose="020B0604020202020204" pitchFamily="34" charset="0"/>
                <a:cs typeface="Arial" panose="020B0604020202020204" pitchFamily="34" charset="0"/>
              </a:rPr>
              <a:t>Ensure all invasive angiograms are undertaken on PCI capable Cath Lab sites, by PCI trained operators.</a:t>
            </a:r>
          </a:p>
          <a:p>
            <a:pPr marL="171450" indent="-171450">
              <a:spcBef>
                <a:spcPts val="0"/>
              </a:spcBef>
              <a:spcAft>
                <a:spcPts val="600"/>
              </a:spcAft>
              <a:buClr>
                <a:srgbClr val="A9D18E"/>
              </a:buClr>
              <a:buFont typeface="Wingdings" panose="05000000000000000000" pitchFamily="2" charset="2"/>
              <a:buChar char="ü"/>
              <a:defRPr/>
            </a:pPr>
            <a:endParaRPr lang="en-US" sz="1000">
              <a:solidFill>
                <a:schemeClr val="tx1"/>
              </a:solidFill>
              <a:latin typeface="Arial" panose="020B0604020202020204" pitchFamily="34" charset="0"/>
              <a:cs typeface="Arial" panose="020B0604020202020204" pitchFamily="34" charset="0"/>
            </a:endParaRPr>
          </a:p>
          <a:p>
            <a:pPr marL="171450" indent="-171450">
              <a:spcAft>
                <a:spcPts val="600"/>
              </a:spcAft>
              <a:buClr>
                <a:srgbClr val="A9D18E"/>
              </a:buClr>
              <a:buFont typeface="Wingdings" panose="05000000000000000000" pitchFamily="2" charset="2"/>
              <a:buChar char="ü"/>
            </a:pPr>
            <a:r>
              <a:rPr lang="en-GB" sz="1200" b="1">
                <a:solidFill>
                  <a:schemeClr val="bg1"/>
                </a:solidFill>
                <a:latin typeface="Arial" panose="020B0604020202020204" pitchFamily="34" charset="0"/>
                <a:cs typeface="Arial" panose="020B0604020202020204" pitchFamily="34" charset="0"/>
              </a:rPr>
              <a:t>Objective 2</a:t>
            </a:r>
            <a:r>
              <a:rPr lang="en-GB" sz="1200" b="1">
                <a:solidFill>
                  <a:schemeClr val="tx1"/>
                </a:solidFill>
                <a:latin typeface="Arial" panose="020B0604020202020204" pitchFamily="34" charset="0"/>
                <a:cs typeface="Arial" panose="020B0604020202020204" pitchFamily="34" charset="0"/>
              </a:rPr>
              <a:t> </a:t>
            </a:r>
            <a:r>
              <a:rPr lang="en-GB" sz="1200" b="1">
                <a:solidFill>
                  <a:schemeClr val="bg1"/>
                </a:solidFill>
                <a:latin typeface="Arial" panose="020B0604020202020204" pitchFamily="34" charset="0"/>
                <a:cs typeface="Arial" panose="020B0604020202020204" pitchFamily="34" charset="0"/>
              </a:rPr>
              <a:t>–</a:t>
            </a:r>
            <a:r>
              <a:rPr lang="en-GB" sz="1200" b="1">
                <a:solidFill>
                  <a:schemeClr val="tx1"/>
                </a:solidFill>
                <a:latin typeface="Arial" panose="020B0604020202020204" pitchFamily="34" charset="0"/>
                <a:cs typeface="Arial" panose="020B0604020202020204" pitchFamily="34" charset="0"/>
              </a:rPr>
              <a:t> </a:t>
            </a:r>
            <a:r>
              <a:rPr lang="en-GB" sz="1200">
                <a:solidFill>
                  <a:schemeClr val="bg1"/>
                </a:solidFill>
                <a:latin typeface="Arial" panose="020B0604020202020204" pitchFamily="34" charset="0"/>
                <a:cs typeface="Arial" panose="020B0604020202020204" pitchFamily="34" charset="0"/>
              </a:rPr>
              <a:t>Ensure investigation of chest pain is undertaken following NICE guidance i.e. non-invasive tests where applicable</a:t>
            </a:r>
            <a:r>
              <a:rPr lang="en-GB" sz="1200" b="1">
                <a:solidFill>
                  <a:schemeClr val="bg1"/>
                </a:solidFill>
                <a:latin typeface="Arial" panose="020B0604020202020204" pitchFamily="34" charset="0"/>
                <a:cs typeface="Arial" panose="020B0604020202020204" pitchFamily="34" charset="0"/>
              </a:rPr>
              <a:t>.</a:t>
            </a:r>
          </a:p>
        </p:txBody>
      </p:sp>
      <p:grpSp>
        <p:nvGrpSpPr>
          <p:cNvPr id="113" name="Group 112">
            <a:extLst>
              <a:ext uri="{FF2B5EF4-FFF2-40B4-BE49-F238E27FC236}">
                <a16:creationId xmlns:a16="http://schemas.microsoft.com/office/drawing/2014/main" id="{099CAC1D-B34F-A1D7-CEB5-0D032756A2EF}"/>
              </a:ext>
            </a:extLst>
          </p:cNvPr>
          <p:cNvGrpSpPr/>
          <p:nvPr/>
        </p:nvGrpSpPr>
        <p:grpSpPr>
          <a:xfrm>
            <a:off x="75652" y="697132"/>
            <a:ext cx="7546719" cy="1652101"/>
            <a:chOff x="3152872" y="3923269"/>
            <a:chExt cx="9644300" cy="1175542"/>
          </a:xfrm>
          <a:noFill/>
        </p:grpSpPr>
        <p:sp>
          <p:nvSpPr>
            <p:cNvPr id="112" name="Flowchart: Terminator 111">
              <a:extLst>
                <a:ext uri="{FF2B5EF4-FFF2-40B4-BE49-F238E27FC236}">
                  <a16:creationId xmlns:a16="http://schemas.microsoft.com/office/drawing/2014/main" id="{91145B16-7236-2B9A-DE2E-07730EF98DD3}"/>
                </a:ext>
              </a:extLst>
            </p:cNvPr>
            <p:cNvSpPr/>
            <p:nvPr/>
          </p:nvSpPr>
          <p:spPr>
            <a:xfrm>
              <a:off x="6804128" y="4071603"/>
              <a:ext cx="5387871" cy="102720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76" name="TextBox 75">
              <a:extLst>
                <a:ext uri="{FF2B5EF4-FFF2-40B4-BE49-F238E27FC236}">
                  <a16:creationId xmlns:a16="http://schemas.microsoft.com/office/drawing/2014/main" id="{504DEDDE-BC77-4ED2-3EF9-A722D6E931B9}"/>
                </a:ext>
              </a:extLst>
            </p:cNvPr>
            <p:cNvSpPr txBox="1"/>
            <p:nvPr/>
          </p:nvSpPr>
          <p:spPr>
            <a:xfrm>
              <a:off x="3152872" y="3923269"/>
              <a:ext cx="9644300" cy="835914"/>
            </a:xfrm>
            <a:prstGeom prst="roundRect">
              <a:avLst/>
            </a:prstGeom>
            <a:grpFill/>
            <a:ln w="19050">
              <a:noFill/>
              <a:prstDash val="solid"/>
              <a:extLst>
                <a:ext uri="{C807C97D-BFC1-408E-A445-0C87EB9F89A2}">
                  <ask:lineSketchStyleProps xmlns:ask="http://schemas.microsoft.com/office/drawing/2018/sketchyshapes" sd="1395987184">
                    <a:custGeom>
                      <a:avLst/>
                      <a:gdLst>
                        <a:gd name="connsiteX0" fmla="*/ 0 w 3282986"/>
                        <a:gd name="connsiteY0" fmla="*/ 329175 h 1975009"/>
                        <a:gd name="connsiteX1" fmla="*/ 329175 w 3282986"/>
                        <a:gd name="connsiteY1" fmla="*/ 0 h 1975009"/>
                        <a:gd name="connsiteX2" fmla="*/ 1011580 w 3282986"/>
                        <a:gd name="connsiteY2" fmla="*/ 0 h 1975009"/>
                        <a:gd name="connsiteX3" fmla="*/ 1615247 w 3282986"/>
                        <a:gd name="connsiteY3" fmla="*/ 0 h 1975009"/>
                        <a:gd name="connsiteX4" fmla="*/ 2271406 w 3282986"/>
                        <a:gd name="connsiteY4" fmla="*/ 0 h 1975009"/>
                        <a:gd name="connsiteX5" fmla="*/ 2953811 w 3282986"/>
                        <a:gd name="connsiteY5" fmla="*/ 0 h 1975009"/>
                        <a:gd name="connsiteX6" fmla="*/ 3282986 w 3282986"/>
                        <a:gd name="connsiteY6" fmla="*/ 329175 h 1975009"/>
                        <a:gd name="connsiteX7" fmla="*/ 3282986 w 3282986"/>
                        <a:gd name="connsiteY7" fmla="*/ 1000671 h 1975009"/>
                        <a:gd name="connsiteX8" fmla="*/ 3282986 w 3282986"/>
                        <a:gd name="connsiteY8" fmla="*/ 1645834 h 1975009"/>
                        <a:gd name="connsiteX9" fmla="*/ 2953811 w 3282986"/>
                        <a:gd name="connsiteY9" fmla="*/ 1975009 h 1975009"/>
                        <a:gd name="connsiteX10" fmla="*/ 2271406 w 3282986"/>
                        <a:gd name="connsiteY10" fmla="*/ 1975009 h 1975009"/>
                        <a:gd name="connsiteX11" fmla="*/ 1693986 w 3282986"/>
                        <a:gd name="connsiteY11" fmla="*/ 1975009 h 1975009"/>
                        <a:gd name="connsiteX12" fmla="*/ 1037827 w 3282986"/>
                        <a:gd name="connsiteY12" fmla="*/ 1975009 h 1975009"/>
                        <a:gd name="connsiteX13" fmla="*/ 329175 w 3282986"/>
                        <a:gd name="connsiteY13" fmla="*/ 1975009 h 1975009"/>
                        <a:gd name="connsiteX14" fmla="*/ 0 w 3282986"/>
                        <a:gd name="connsiteY14" fmla="*/ 1645834 h 1975009"/>
                        <a:gd name="connsiteX15" fmla="*/ 0 w 3282986"/>
                        <a:gd name="connsiteY15" fmla="*/ 1000671 h 1975009"/>
                        <a:gd name="connsiteX16" fmla="*/ 0 w 3282986"/>
                        <a:gd name="connsiteY16" fmla="*/ 329175 h 19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2986" h="1975009" extrusionOk="0">
                          <a:moveTo>
                            <a:pt x="0" y="329175"/>
                          </a:moveTo>
                          <a:cubicBezTo>
                            <a:pt x="-15494" y="165468"/>
                            <a:pt x="144834" y="-6881"/>
                            <a:pt x="329175" y="0"/>
                          </a:cubicBezTo>
                          <a:cubicBezTo>
                            <a:pt x="567746" y="22803"/>
                            <a:pt x="714223" y="9944"/>
                            <a:pt x="1011580" y="0"/>
                          </a:cubicBezTo>
                          <a:cubicBezTo>
                            <a:pt x="1308938" y="-9944"/>
                            <a:pt x="1462107" y="29645"/>
                            <a:pt x="1615247" y="0"/>
                          </a:cubicBezTo>
                          <a:cubicBezTo>
                            <a:pt x="1768387" y="-29645"/>
                            <a:pt x="2003197" y="3843"/>
                            <a:pt x="2271406" y="0"/>
                          </a:cubicBezTo>
                          <a:cubicBezTo>
                            <a:pt x="2539615" y="-3843"/>
                            <a:pt x="2717233" y="2788"/>
                            <a:pt x="2953811" y="0"/>
                          </a:cubicBezTo>
                          <a:cubicBezTo>
                            <a:pt x="3109304" y="-29612"/>
                            <a:pt x="3287587" y="144296"/>
                            <a:pt x="3282986" y="329175"/>
                          </a:cubicBezTo>
                          <a:cubicBezTo>
                            <a:pt x="3271776" y="644465"/>
                            <a:pt x="3254724" y="829719"/>
                            <a:pt x="3282986" y="1000671"/>
                          </a:cubicBezTo>
                          <a:cubicBezTo>
                            <a:pt x="3311248" y="1171623"/>
                            <a:pt x="3260797" y="1338015"/>
                            <a:pt x="3282986" y="1645834"/>
                          </a:cubicBezTo>
                          <a:cubicBezTo>
                            <a:pt x="3269837" y="1846068"/>
                            <a:pt x="3167489" y="1990740"/>
                            <a:pt x="2953811" y="1975009"/>
                          </a:cubicBezTo>
                          <a:cubicBezTo>
                            <a:pt x="2688170" y="2007083"/>
                            <a:pt x="2543100" y="1966566"/>
                            <a:pt x="2271406" y="1975009"/>
                          </a:cubicBezTo>
                          <a:cubicBezTo>
                            <a:pt x="1999712" y="1983452"/>
                            <a:pt x="1974448" y="1956409"/>
                            <a:pt x="1693986" y="1975009"/>
                          </a:cubicBezTo>
                          <a:cubicBezTo>
                            <a:pt x="1413524" y="1993609"/>
                            <a:pt x="1253588" y="2001910"/>
                            <a:pt x="1037827" y="1975009"/>
                          </a:cubicBezTo>
                          <a:cubicBezTo>
                            <a:pt x="822066" y="1948108"/>
                            <a:pt x="547355" y="1985135"/>
                            <a:pt x="329175" y="1975009"/>
                          </a:cubicBezTo>
                          <a:cubicBezTo>
                            <a:pt x="145837" y="1965979"/>
                            <a:pt x="-25280" y="1809946"/>
                            <a:pt x="0" y="1645834"/>
                          </a:cubicBezTo>
                          <a:cubicBezTo>
                            <a:pt x="16051" y="1450198"/>
                            <a:pt x="-13404" y="1134083"/>
                            <a:pt x="0" y="1000671"/>
                          </a:cubicBezTo>
                          <a:cubicBezTo>
                            <a:pt x="13404" y="867259"/>
                            <a:pt x="24708" y="516330"/>
                            <a:pt x="0" y="329175"/>
                          </a:cubicBezTo>
                          <a:close/>
                        </a:path>
                      </a:pathLst>
                    </a:custGeom>
                    <ask:type>
                      <ask:lineSketchNone/>
                    </ask:type>
                  </ask:lineSketchStyleProps>
                </a:ext>
              </a:extLst>
            </a:ln>
          </p:spPr>
          <p:txBody>
            <a:bodyPr wrap="square" rtlCol="0">
              <a:spAutoFit/>
            </a:bodyPr>
            <a:lstStyle/>
            <a:p>
              <a:pPr>
                <a:lnSpc>
                  <a:spcPct val="150000"/>
                </a:lnSpc>
              </a:pPr>
              <a:r>
                <a:rPr lang="en-GB">
                  <a:solidFill>
                    <a:schemeClr val="accent5"/>
                  </a:solidFill>
                  <a:latin typeface="Arial" panose="020B0604020202020204" pitchFamily="34" charset="0"/>
                  <a:cs typeface="Arial" panose="020B0604020202020204" pitchFamily="34" charset="0"/>
                </a:rPr>
                <a:t>Cardiology Provider Alliance Mission</a:t>
              </a:r>
            </a:p>
            <a:p>
              <a:r>
                <a:rPr lang="en-GB" sz="1200">
                  <a:solidFill>
                    <a:schemeClr val="tx1"/>
                  </a:solidFill>
                  <a:latin typeface="Arial" panose="020B0604020202020204" pitchFamily="34" charset="0"/>
                  <a:cs typeface="Arial" panose="020B0604020202020204" pitchFamily="34" charset="0"/>
                </a:rPr>
                <a:t>Incorporate GIRFT recommendations to </a:t>
              </a:r>
              <a:r>
                <a:rPr lang="en-US" sz="1200">
                  <a:solidFill>
                    <a:schemeClr val="tx1"/>
                  </a:solidFill>
                  <a:latin typeface="Arial" panose="020B0604020202020204" pitchFamily="34" charset="0"/>
                  <a:cs typeface="Arial" panose="020B0604020202020204" pitchFamily="34" charset="0"/>
                </a:rPr>
                <a:t>improve the C&amp;M </a:t>
              </a:r>
              <a:r>
                <a:rPr lang="en-GB" sz="1200">
                  <a:solidFill>
                    <a:schemeClr val="tx1"/>
                  </a:solidFill>
                  <a:latin typeface="Arial" panose="020B0604020202020204" pitchFamily="34" charset="0"/>
                  <a:cs typeface="Arial" panose="020B0604020202020204" pitchFamily="34" charset="0"/>
                </a:rPr>
                <a:t>chest pain pathway</a:t>
              </a:r>
              <a:r>
                <a:rPr lang="en-US" sz="1200">
                  <a:solidFill>
                    <a:schemeClr val="tx1"/>
                  </a:solidFill>
                  <a:latin typeface="Arial" panose="020B0604020202020204" pitchFamily="34" charset="0"/>
                  <a:cs typeface="Arial" panose="020B0604020202020204" pitchFamily="34" charset="0"/>
                </a:rPr>
                <a:t>, </a:t>
              </a:r>
              <a:r>
                <a:rPr lang="en-GB" sz="1200">
                  <a:solidFill>
                    <a:schemeClr val="tx1"/>
                  </a:solidFill>
                  <a:latin typeface="Arial" panose="020B0604020202020204" pitchFamily="34" charset="0"/>
                  <a:cs typeface="Arial" panose="020B0604020202020204" pitchFamily="34" charset="0"/>
                </a:rPr>
                <a:t>with the aim to better utilise diagnostic and treatment services across Catheter Labs; whilst maximising the utilisation of non-invasive diagnostic alternatives.</a:t>
              </a:r>
            </a:p>
          </p:txBody>
        </p:sp>
      </p:grpSp>
      <p:cxnSp>
        <p:nvCxnSpPr>
          <p:cNvPr id="99" name="Straight Connector 98">
            <a:extLst>
              <a:ext uri="{FF2B5EF4-FFF2-40B4-BE49-F238E27FC236}">
                <a16:creationId xmlns:a16="http://schemas.microsoft.com/office/drawing/2014/main" id="{39E618CA-5A43-87E8-8E73-E826071B76EC}"/>
              </a:ext>
            </a:extLst>
          </p:cNvPr>
          <p:cNvCxnSpPr>
            <a:cxnSpLocks/>
          </p:cNvCxnSpPr>
          <p:nvPr/>
        </p:nvCxnSpPr>
        <p:spPr>
          <a:xfrm flipV="1">
            <a:off x="8182947" y="3599790"/>
            <a:ext cx="366202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FB1D44-BAC8-7EE4-9597-64036B3236A2}"/>
              </a:ext>
            </a:extLst>
          </p:cNvPr>
          <p:cNvSpPr txBox="1"/>
          <p:nvPr/>
        </p:nvSpPr>
        <p:spPr>
          <a:xfrm>
            <a:off x="3072750" y="2147898"/>
            <a:ext cx="4344106" cy="338554"/>
          </a:xfrm>
          <a:prstGeom prst="rect">
            <a:avLst/>
          </a:prstGeom>
          <a:no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Current C&amp;M Provision of Cath Lab Services:</a:t>
            </a:r>
          </a:p>
        </p:txBody>
      </p:sp>
      <p:sp>
        <p:nvSpPr>
          <p:cNvPr id="5" name="TextBox 4">
            <a:extLst>
              <a:ext uri="{FF2B5EF4-FFF2-40B4-BE49-F238E27FC236}">
                <a16:creationId xmlns:a16="http://schemas.microsoft.com/office/drawing/2014/main" id="{E175F242-91F9-0F7D-F8A3-95928F4B6D2D}"/>
              </a:ext>
            </a:extLst>
          </p:cNvPr>
          <p:cNvSpPr txBox="1"/>
          <p:nvPr/>
        </p:nvSpPr>
        <p:spPr>
          <a:xfrm>
            <a:off x="5524171" y="2471767"/>
            <a:ext cx="1079373" cy="127727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WUTH</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MWL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LUHFT</a:t>
            </a:r>
          </a:p>
          <a:p>
            <a:pPr algn="ctr"/>
            <a:endParaRPr lang="en-GB" sz="140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30AB7B14-99A7-A794-699B-A5BF4B6C98E5}"/>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2818428" y="3516146"/>
            <a:ext cx="651370" cy="651370"/>
          </a:xfrm>
          <a:prstGeom prst="rect">
            <a:avLst/>
          </a:prstGeom>
        </p:spPr>
      </p:pic>
      <p:sp>
        <p:nvSpPr>
          <p:cNvPr id="26" name="Rectangle: Rounded Corners 25">
            <a:extLst>
              <a:ext uri="{FF2B5EF4-FFF2-40B4-BE49-F238E27FC236}">
                <a16:creationId xmlns:a16="http://schemas.microsoft.com/office/drawing/2014/main" id="{24A07634-88DB-3B75-92B6-51F349D39BF9}"/>
              </a:ext>
            </a:extLst>
          </p:cNvPr>
          <p:cNvSpPr/>
          <p:nvPr/>
        </p:nvSpPr>
        <p:spPr>
          <a:xfrm>
            <a:off x="104400" y="2093975"/>
            <a:ext cx="2686166" cy="1598236"/>
          </a:xfrm>
          <a:prstGeom prst="roundRect">
            <a:avLst/>
          </a:prstGeom>
          <a:solidFill>
            <a:srgbClr val="9DC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A006927-376C-5A9B-1785-D2EC9C17172E}"/>
              </a:ext>
            </a:extLst>
          </p:cNvPr>
          <p:cNvSpPr txBox="1"/>
          <p:nvPr/>
        </p:nvSpPr>
        <p:spPr>
          <a:xfrm>
            <a:off x="307826" y="2145038"/>
            <a:ext cx="2009413" cy="338554"/>
          </a:xfrm>
          <a:prstGeom prst="rect">
            <a:avLst/>
          </a:prstGeom>
          <a:noFill/>
        </p:spPr>
        <p:txBody>
          <a:bodyPr wrap="square" rtlCol="0">
            <a:spAutoFit/>
          </a:bodyPr>
          <a:lstStyle/>
          <a:p>
            <a:r>
              <a:rPr lang="en-GB" sz="1600">
                <a:solidFill>
                  <a:srgbClr val="015EA4"/>
                </a:solidFill>
                <a:latin typeface="Arial" panose="020B0604020202020204" pitchFamily="34" charset="0"/>
                <a:cs typeface="Arial" panose="020B0604020202020204" pitchFamily="34" charset="0"/>
              </a:rPr>
              <a:t>Scope:</a:t>
            </a:r>
          </a:p>
        </p:txBody>
      </p:sp>
      <p:sp>
        <p:nvSpPr>
          <p:cNvPr id="28" name="TextBox 27">
            <a:extLst>
              <a:ext uri="{FF2B5EF4-FFF2-40B4-BE49-F238E27FC236}">
                <a16:creationId xmlns:a16="http://schemas.microsoft.com/office/drawing/2014/main" id="{F3D5184C-0224-6A6A-1458-DA2FD3C9CA0F}"/>
              </a:ext>
            </a:extLst>
          </p:cNvPr>
          <p:cNvSpPr txBox="1"/>
          <p:nvPr/>
        </p:nvSpPr>
        <p:spPr>
          <a:xfrm>
            <a:off x="148910" y="2491231"/>
            <a:ext cx="2693570" cy="1169551"/>
          </a:xfrm>
          <a:prstGeom prst="rect">
            <a:avLst/>
          </a:prstGeom>
          <a:noFill/>
        </p:spPr>
        <p:txBody>
          <a:bodyPr wrap="square" rtlCol="0">
            <a:spAutoFit/>
          </a:bodyPr>
          <a:lstStyle/>
          <a:p>
            <a:pPr marL="171450" indent="-171450">
              <a:spcAft>
                <a:spcPts val="600"/>
              </a:spcAft>
              <a:buClr>
                <a:schemeClr val="bg1"/>
              </a:buClr>
              <a:buFont typeface="Wingdings" panose="05000000000000000000" pitchFamily="2" charset="2"/>
              <a:buChar char="§"/>
            </a:pPr>
            <a:r>
              <a:rPr lang="en-GB" sz="1200">
                <a:latin typeface="Arial" panose="020B0604020202020204" pitchFamily="34" charset="0"/>
                <a:cs typeface="Arial" panose="020B0604020202020204" pitchFamily="34" charset="0"/>
              </a:rPr>
              <a:t>Cardiac Cath Lab Provision (Diagnostic Coronary Angiography &amp; PCI)</a:t>
            </a:r>
          </a:p>
          <a:p>
            <a:pPr marL="171450" indent="-171450">
              <a:spcAft>
                <a:spcPts val="600"/>
              </a:spcAft>
              <a:buClr>
                <a:schemeClr val="bg1"/>
              </a:buClr>
              <a:buFont typeface="Wingdings" panose="05000000000000000000" pitchFamily="2" charset="2"/>
              <a:buChar char="§"/>
            </a:pPr>
            <a:r>
              <a:rPr lang="en-GB" sz="1200">
                <a:latin typeface="Arial" panose="020B0604020202020204" pitchFamily="34" charset="0"/>
                <a:cs typeface="Arial" panose="020B0604020202020204" pitchFamily="34" charset="0"/>
              </a:rPr>
              <a:t>Provision of non-invasive imaging</a:t>
            </a:r>
          </a:p>
          <a:p>
            <a:pPr marL="171450" indent="-171450">
              <a:spcAft>
                <a:spcPts val="600"/>
              </a:spcAft>
              <a:buClr>
                <a:schemeClr val="bg1"/>
              </a:buClr>
              <a:buFont typeface="Wingdings" panose="05000000000000000000" pitchFamily="2" charset="2"/>
              <a:buChar char="§"/>
            </a:pPr>
            <a:r>
              <a:rPr lang="en-GB" sz="1200">
                <a:latin typeface="Arial" panose="020B0604020202020204" pitchFamily="34" charset="0"/>
                <a:cs typeface="Arial" panose="020B0604020202020204" pitchFamily="34" charset="0"/>
              </a:rPr>
              <a:t>Delivery of pacing services</a:t>
            </a:r>
          </a:p>
        </p:txBody>
      </p:sp>
      <p:sp>
        <p:nvSpPr>
          <p:cNvPr id="10" name="Rectangle: Folded Corner 9">
            <a:extLst>
              <a:ext uri="{FF2B5EF4-FFF2-40B4-BE49-F238E27FC236}">
                <a16:creationId xmlns:a16="http://schemas.microsoft.com/office/drawing/2014/main" id="{FC791B53-69FD-C29B-7587-3FE0AEE8AD58}"/>
              </a:ext>
            </a:extLst>
          </p:cNvPr>
          <p:cNvSpPr/>
          <p:nvPr/>
        </p:nvSpPr>
        <p:spPr>
          <a:xfrm rot="10800000">
            <a:off x="3217920" y="3841834"/>
            <a:ext cx="4619615" cy="2852925"/>
          </a:xfrm>
          <a:prstGeom prst="foldedCorne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49174EF-8A7C-4C8C-96CB-6BACCA45AAF1}"/>
              </a:ext>
            </a:extLst>
          </p:cNvPr>
          <p:cNvSpPr txBox="1"/>
          <p:nvPr/>
        </p:nvSpPr>
        <p:spPr>
          <a:xfrm>
            <a:off x="4168702" y="3956876"/>
            <a:ext cx="3020409"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Governance</a:t>
            </a:r>
          </a:p>
        </p:txBody>
      </p:sp>
      <p:grpSp>
        <p:nvGrpSpPr>
          <p:cNvPr id="2" name="Group 1">
            <a:extLst>
              <a:ext uri="{FF2B5EF4-FFF2-40B4-BE49-F238E27FC236}">
                <a16:creationId xmlns:a16="http://schemas.microsoft.com/office/drawing/2014/main" id="{97463E93-EAE6-79C2-1FA5-A24FA745BB4C}"/>
              </a:ext>
            </a:extLst>
          </p:cNvPr>
          <p:cNvGrpSpPr/>
          <p:nvPr/>
        </p:nvGrpSpPr>
        <p:grpSpPr>
          <a:xfrm>
            <a:off x="6419148" y="4134946"/>
            <a:ext cx="5494006" cy="2421346"/>
            <a:chOff x="6004054" y="3649596"/>
            <a:chExt cx="5724119" cy="2421346"/>
          </a:xfrm>
        </p:grpSpPr>
        <p:grpSp>
          <p:nvGrpSpPr>
            <p:cNvPr id="19" name="Group 18">
              <a:extLst>
                <a:ext uri="{FF2B5EF4-FFF2-40B4-BE49-F238E27FC236}">
                  <a16:creationId xmlns:a16="http://schemas.microsoft.com/office/drawing/2014/main" id="{8A3F27E2-9A0C-AFEE-9EDC-673A66912369}"/>
                </a:ext>
              </a:extLst>
            </p:cNvPr>
            <p:cNvGrpSpPr/>
            <p:nvPr/>
          </p:nvGrpSpPr>
          <p:grpSpPr>
            <a:xfrm>
              <a:off x="6004054" y="3649596"/>
              <a:ext cx="5724119" cy="729581"/>
              <a:chOff x="6004055" y="2877253"/>
              <a:chExt cx="5724119" cy="812333"/>
            </a:xfrm>
          </p:grpSpPr>
          <p:sp>
            <p:nvSpPr>
              <p:cNvPr id="37" name="Rectangle: Rounded Corners 36">
                <a:extLst>
                  <a:ext uri="{FF2B5EF4-FFF2-40B4-BE49-F238E27FC236}">
                    <a16:creationId xmlns:a16="http://schemas.microsoft.com/office/drawing/2014/main" id="{40AA02DA-244F-4C9F-8A96-D6F0FF4E57BE}"/>
                  </a:ext>
                </a:extLst>
              </p:cNvPr>
              <p:cNvSpPr/>
              <p:nvPr/>
            </p:nvSpPr>
            <p:spPr>
              <a:xfrm>
                <a:off x="6004055" y="2877253"/>
                <a:ext cx="5724119" cy="812333"/>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         Cardiology Provider Alliance – </a:t>
                </a:r>
                <a:r>
                  <a:rPr lang="en-US" sz="1100" b="1" i="1">
                    <a:solidFill>
                      <a:srgbClr val="0070C0"/>
                    </a:solidFill>
                    <a:latin typeface="Arial" panose="020B0604020202020204" pitchFamily="34" charset="0"/>
                    <a:cs typeface="Arial" panose="020B0604020202020204" pitchFamily="34" charset="0"/>
                  </a:rPr>
                  <a:t>Strategic Steering Group</a:t>
                </a:r>
              </a:p>
              <a:p>
                <a:pPr algn="ctr"/>
                <a:r>
                  <a:rPr lang="en-US" sz="1100" b="1" i="1">
                    <a:solidFill>
                      <a:schemeClr val="tx1"/>
                    </a:solidFill>
                    <a:latin typeface="Arial" panose="020B0604020202020204" pitchFamily="34" charset="0"/>
                    <a:cs typeface="Arial" panose="020B0604020202020204" pitchFamily="34" charset="0"/>
                  </a:rPr>
                  <a:t>         Chair</a:t>
                </a:r>
                <a:r>
                  <a:rPr lang="en-US" sz="1100" i="1">
                    <a:solidFill>
                      <a:schemeClr val="tx1"/>
                    </a:solidFill>
                    <a:latin typeface="Arial" panose="020B0604020202020204" pitchFamily="34" charset="0"/>
                    <a:cs typeface="Arial" panose="020B0604020202020204" pitchFamily="34" charset="0"/>
                  </a:rPr>
                  <a:t>; Dr John Morris - Divisional Medical Director, LHCH</a:t>
                </a:r>
              </a:p>
            </p:txBody>
          </p:sp>
          <p:grpSp>
            <p:nvGrpSpPr>
              <p:cNvPr id="38" name="Group 37">
                <a:extLst>
                  <a:ext uri="{FF2B5EF4-FFF2-40B4-BE49-F238E27FC236}">
                    <a16:creationId xmlns:a16="http://schemas.microsoft.com/office/drawing/2014/main" id="{15D09950-433B-2E44-AA34-C57B1057D2AB}"/>
                  </a:ext>
                </a:extLst>
              </p:cNvPr>
              <p:cNvGrpSpPr/>
              <p:nvPr/>
            </p:nvGrpSpPr>
            <p:grpSpPr>
              <a:xfrm>
                <a:off x="6096540" y="2967831"/>
                <a:ext cx="646112" cy="649566"/>
                <a:chOff x="6296026" y="3798889"/>
                <a:chExt cx="646112" cy="649566"/>
              </a:xfrm>
            </p:grpSpPr>
            <p:sp>
              <p:nvSpPr>
                <p:cNvPr id="39" name="Oval 38">
                  <a:extLst>
                    <a:ext uri="{FF2B5EF4-FFF2-40B4-BE49-F238E27FC236}">
                      <a16:creationId xmlns:a16="http://schemas.microsoft.com/office/drawing/2014/main" id="{9A6B0B7E-EE19-FDF3-4361-8C38195C57F6}"/>
                    </a:ext>
                  </a:extLst>
                </p:cNvPr>
                <p:cNvSpPr/>
                <p:nvPr/>
              </p:nvSpPr>
              <p:spPr>
                <a:xfrm>
                  <a:off x="6296026" y="3798889"/>
                  <a:ext cx="646112" cy="649566"/>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sp>
              <p:nvSpPr>
                <p:cNvPr id="40" name="Oval 39">
                  <a:extLst>
                    <a:ext uri="{FF2B5EF4-FFF2-40B4-BE49-F238E27FC236}">
                      <a16:creationId xmlns:a16="http://schemas.microsoft.com/office/drawing/2014/main" id="{D24BDAD4-60F3-2617-F486-B67C96787160}"/>
                    </a:ext>
                  </a:extLst>
                </p:cNvPr>
                <p:cNvSpPr/>
                <p:nvPr/>
              </p:nvSpPr>
              <p:spPr>
                <a:xfrm>
                  <a:off x="6325684" y="3830638"/>
                  <a:ext cx="587144" cy="592579"/>
                </a:xfrm>
                <a:prstGeom prst="ellipse">
                  <a:avLst/>
                </a:prstGeom>
                <a:solidFill>
                  <a:srgbClr val="FFABAB"/>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pic>
              <p:nvPicPr>
                <p:cNvPr id="41" name="Graphic 40" descr="Heart with pulse outline">
                  <a:extLst>
                    <a:ext uri="{FF2B5EF4-FFF2-40B4-BE49-F238E27FC236}">
                      <a16:creationId xmlns:a16="http://schemas.microsoft.com/office/drawing/2014/main" id="{69F77A37-42AB-9889-785D-0F426CAF4E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2432" y="3868059"/>
                  <a:ext cx="580396" cy="580396"/>
                </a:xfrm>
                <a:prstGeom prst="rect">
                  <a:avLst/>
                </a:prstGeom>
              </p:spPr>
            </p:pic>
          </p:grpSp>
        </p:grpSp>
        <p:grpSp>
          <p:nvGrpSpPr>
            <p:cNvPr id="20" name="Group 19">
              <a:extLst>
                <a:ext uri="{FF2B5EF4-FFF2-40B4-BE49-F238E27FC236}">
                  <a16:creationId xmlns:a16="http://schemas.microsoft.com/office/drawing/2014/main" id="{027C15E0-75EF-BAF0-2F8E-A25867152474}"/>
                </a:ext>
              </a:extLst>
            </p:cNvPr>
            <p:cNvGrpSpPr/>
            <p:nvPr/>
          </p:nvGrpSpPr>
          <p:grpSpPr>
            <a:xfrm>
              <a:off x="6004054" y="4506504"/>
              <a:ext cx="5724119" cy="729581"/>
              <a:chOff x="6004055" y="3932189"/>
              <a:chExt cx="5724119" cy="774725"/>
            </a:xfrm>
          </p:grpSpPr>
          <p:sp>
            <p:nvSpPr>
              <p:cNvPr id="32" name="Rectangle: Rounded Corners 31">
                <a:extLst>
                  <a:ext uri="{FF2B5EF4-FFF2-40B4-BE49-F238E27FC236}">
                    <a16:creationId xmlns:a16="http://schemas.microsoft.com/office/drawing/2014/main" id="{FBABC116-A81A-A3FC-7CD9-61B2B2F5965C}"/>
                  </a:ext>
                </a:extLst>
              </p:cNvPr>
              <p:cNvSpPr/>
              <p:nvPr/>
            </p:nvSpPr>
            <p:spPr>
              <a:xfrm>
                <a:off x="6004055" y="3932189"/>
                <a:ext cx="5724119" cy="774725"/>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Cardiac Imaging – </a:t>
                </a:r>
                <a:r>
                  <a:rPr lang="en-US" sz="1100" b="1" i="1">
                    <a:solidFill>
                      <a:srgbClr val="0070C0"/>
                    </a:solidFill>
                    <a:latin typeface="Arial" panose="020B0604020202020204" pitchFamily="34" charset="0"/>
                    <a:cs typeface="Arial" panose="020B0604020202020204" pitchFamily="34" charset="0"/>
                  </a:rPr>
                  <a:t>Tactical Working Group</a:t>
                </a:r>
              </a:p>
            </p:txBody>
          </p:sp>
          <p:grpSp>
            <p:nvGrpSpPr>
              <p:cNvPr id="33" name="Group 32">
                <a:extLst>
                  <a:ext uri="{FF2B5EF4-FFF2-40B4-BE49-F238E27FC236}">
                    <a16:creationId xmlns:a16="http://schemas.microsoft.com/office/drawing/2014/main" id="{ED5D3398-142C-0150-2F4C-ABDB74F35ABA}"/>
                  </a:ext>
                </a:extLst>
              </p:cNvPr>
              <p:cNvGrpSpPr/>
              <p:nvPr/>
            </p:nvGrpSpPr>
            <p:grpSpPr>
              <a:xfrm>
                <a:off x="6096540" y="3991516"/>
                <a:ext cx="646112" cy="649566"/>
                <a:chOff x="7191966" y="3811072"/>
                <a:chExt cx="646112" cy="649566"/>
              </a:xfrm>
            </p:grpSpPr>
            <p:sp>
              <p:nvSpPr>
                <p:cNvPr id="34" name="Oval 33">
                  <a:extLst>
                    <a:ext uri="{FF2B5EF4-FFF2-40B4-BE49-F238E27FC236}">
                      <a16:creationId xmlns:a16="http://schemas.microsoft.com/office/drawing/2014/main" id="{8579F24A-B45D-BDD3-C60A-83659528CB75}"/>
                    </a:ext>
                  </a:extLst>
                </p:cNvPr>
                <p:cNvSpPr/>
                <p:nvPr/>
              </p:nvSpPr>
              <p:spPr>
                <a:xfrm>
                  <a:off x="7191966" y="3811072"/>
                  <a:ext cx="646112" cy="649566"/>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sp>
              <p:nvSpPr>
                <p:cNvPr id="35" name="Oval 34">
                  <a:extLst>
                    <a:ext uri="{FF2B5EF4-FFF2-40B4-BE49-F238E27FC236}">
                      <a16:creationId xmlns:a16="http://schemas.microsoft.com/office/drawing/2014/main" id="{D5BB0ACE-E054-523B-0C05-87F174A65154}"/>
                    </a:ext>
                  </a:extLst>
                </p:cNvPr>
                <p:cNvSpPr/>
                <p:nvPr/>
              </p:nvSpPr>
              <p:spPr>
                <a:xfrm>
                  <a:off x="7221624" y="3842821"/>
                  <a:ext cx="587144" cy="592579"/>
                </a:xfrm>
                <a:prstGeom prst="ellipse">
                  <a:avLst/>
                </a:prstGeom>
                <a:solidFill>
                  <a:schemeClr val="accent6">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pic>
              <p:nvPicPr>
                <p:cNvPr id="36" name="Graphic 35" descr="Aperture outline">
                  <a:extLst>
                    <a:ext uri="{FF2B5EF4-FFF2-40B4-BE49-F238E27FC236}">
                      <a16:creationId xmlns:a16="http://schemas.microsoft.com/office/drawing/2014/main" id="{B654025C-A755-27EA-E51F-4422083682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21625" y="3848257"/>
                  <a:ext cx="587143" cy="587143"/>
                </a:xfrm>
                <a:prstGeom prst="rect">
                  <a:avLst/>
                </a:prstGeom>
              </p:spPr>
            </p:pic>
          </p:grpSp>
        </p:grpSp>
        <p:grpSp>
          <p:nvGrpSpPr>
            <p:cNvPr id="22" name="Group 21">
              <a:extLst>
                <a:ext uri="{FF2B5EF4-FFF2-40B4-BE49-F238E27FC236}">
                  <a16:creationId xmlns:a16="http://schemas.microsoft.com/office/drawing/2014/main" id="{5D16FCF1-62C7-B407-22EF-E869A593362A}"/>
                </a:ext>
              </a:extLst>
            </p:cNvPr>
            <p:cNvGrpSpPr/>
            <p:nvPr/>
          </p:nvGrpSpPr>
          <p:grpSpPr>
            <a:xfrm>
              <a:off x="6004054" y="5341361"/>
              <a:ext cx="5724119" cy="729581"/>
              <a:chOff x="6004055" y="4863298"/>
              <a:chExt cx="5724119" cy="774725"/>
            </a:xfrm>
          </p:grpSpPr>
          <p:sp>
            <p:nvSpPr>
              <p:cNvPr id="23" name="Rectangle: Rounded Corners 22">
                <a:extLst>
                  <a:ext uri="{FF2B5EF4-FFF2-40B4-BE49-F238E27FC236}">
                    <a16:creationId xmlns:a16="http://schemas.microsoft.com/office/drawing/2014/main" id="{C420DFE8-82BD-A3DC-A6F3-FBE0ACE1367C}"/>
                  </a:ext>
                </a:extLst>
              </p:cNvPr>
              <p:cNvSpPr/>
              <p:nvPr/>
            </p:nvSpPr>
            <p:spPr>
              <a:xfrm>
                <a:off x="6004055" y="4863298"/>
                <a:ext cx="5724119" cy="774725"/>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latin typeface="Arial" panose="020B0604020202020204" pitchFamily="34" charset="0"/>
                    <a:cs typeface="Arial" panose="020B0604020202020204" pitchFamily="34" charset="0"/>
                  </a:rPr>
                  <a:t>Cardiac Pacing –</a:t>
                </a:r>
                <a:r>
                  <a:rPr lang="en-US" sz="1100" b="1" i="1">
                    <a:solidFill>
                      <a:srgbClr val="0070C0"/>
                    </a:solidFill>
                    <a:latin typeface="Arial" panose="020B0604020202020204" pitchFamily="34" charset="0"/>
                    <a:cs typeface="Arial" panose="020B0604020202020204" pitchFamily="34" charset="0"/>
                  </a:rPr>
                  <a:t>Tactical Working Group</a:t>
                </a:r>
              </a:p>
            </p:txBody>
          </p:sp>
          <p:grpSp>
            <p:nvGrpSpPr>
              <p:cNvPr id="25" name="Group 24">
                <a:extLst>
                  <a:ext uri="{FF2B5EF4-FFF2-40B4-BE49-F238E27FC236}">
                    <a16:creationId xmlns:a16="http://schemas.microsoft.com/office/drawing/2014/main" id="{19413E8F-B8B5-807C-D501-6F90102127C4}"/>
                  </a:ext>
                </a:extLst>
              </p:cNvPr>
              <p:cNvGrpSpPr/>
              <p:nvPr/>
            </p:nvGrpSpPr>
            <p:grpSpPr>
              <a:xfrm>
                <a:off x="6096540" y="4927041"/>
                <a:ext cx="646112" cy="649566"/>
                <a:chOff x="6281530" y="4582238"/>
                <a:chExt cx="646112" cy="649566"/>
              </a:xfrm>
            </p:grpSpPr>
            <p:sp>
              <p:nvSpPr>
                <p:cNvPr id="29" name="Oval 28">
                  <a:extLst>
                    <a:ext uri="{FF2B5EF4-FFF2-40B4-BE49-F238E27FC236}">
                      <a16:creationId xmlns:a16="http://schemas.microsoft.com/office/drawing/2014/main" id="{B87D3572-AACF-9747-805B-5BDF329C420E}"/>
                    </a:ext>
                  </a:extLst>
                </p:cNvPr>
                <p:cNvSpPr/>
                <p:nvPr/>
              </p:nvSpPr>
              <p:spPr>
                <a:xfrm>
                  <a:off x="6281530" y="4582238"/>
                  <a:ext cx="646112" cy="649566"/>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sp>
              <p:nvSpPr>
                <p:cNvPr id="30" name="Oval 29">
                  <a:extLst>
                    <a:ext uri="{FF2B5EF4-FFF2-40B4-BE49-F238E27FC236}">
                      <a16:creationId xmlns:a16="http://schemas.microsoft.com/office/drawing/2014/main" id="{CC9C44F9-B666-27DB-E88E-8148A9172ADA}"/>
                    </a:ext>
                  </a:extLst>
                </p:cNvPr>
                <p:cNvSpPr/>
                <p:nvPr/>
              </p:nvSpPr>
              <p:spPr>
                <a:xfrm>
                  <a:off x="6311188" y="4613987"/>
                  <a:ext cx="587145" cy="592579"/>
                </a:xfrm>
                <a:prstGeom prst="ellipse">
                  <a:avLst/>
                </a:prstGeom>
                <a:solidFill>
                  <a:srgbClr val="8FAAD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sz="1600"/>
                </a:p>
              </p:txBody>
            </p:sp>
            <p:pic>
              <p:nvPicPr>
                <p:cNvPr id="31" name="Graphic 30" descr="Internet Of Things outline">
                  <a:extLst>
                    <a:ext uri="{FF2B5EF4-FFF2-40B4-BE49-F238E27FC236}">
                      <a16:creationId xmlns:a16="http://schemas.microsoft.com/office/drawing/2014/main" id="{C8307337-4828-A73D-4513-9D902D45C5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6211" y="4644150"/>
                  <a:ext cx="525742" cy="525742"/>
                </a:xfrm>
                <a:prstGeom prst="rect">
                  <a:avLst/>
                </a:prstGeom>
              </p:spPr>
            </p:pic>
          </p:grpSp>
        </p:grpSp>
      </p:grpSp>
      <p:sp>
        <p:nvSpPr>
          <p:cNvPr id="42" name="Rectangle: Rounded Corners 41">
            <a:extLst>
              <a:ext uri="{FF2B5EF4-FFF2-40B4-BE49-F238E27FC236}">
                <a16:creationId xmlns:a16="http://schemas.microsoft.com/office/drawing/2014/main" id="{765D65FB-1D9E-1F4E-D042-FEB565A50A96}"/>
              </a:ext>
            </a:extLst>
          </p:cNvPr>
          <p:cNvSpPr/>
          <p:nvPr/>
        </p:nvSpPr>
        <p:spPr>
          <a:xfrm>
            <a:off x="108807" y="3841835"/>
            <a:ext cx="2686165" cy="2881178"/>
          </a:xfrm>
          <a:prstGeom prst="roundRect">
            <a:avLst/>
          </a:prstGeom>
          <a:solidFill>
            <a:srgbClr val="ABCF9B"/>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F1F0643B-29A4-0B59-A7E3-0751E10FE98B}"/>
              </a:ext>
            </a:extLst>
          </p:cNvPr>
          <p:cNvSpPr txBox="1"/>
          <p:nvPr/>
        </p:nvSpPr>
        <p:spPr>
          <a:xfrm>
            <a:off x="317942" y="3957681"/>
            <a:ext cx="2009413" cy="338554"/>
          </a:xfrm>
          <a:prstGeom prst="rect">
            <a:avLst/>
          </a:prstGeom>
          <a:noFill/>
        </p:spPr>
        <p:txBody>
          <a:bodyPr wrap="square" rtlCol="0">
            <a:spAutoFit/>
          </a:bodyPr>
          <a:lstStyle/>
          <a:p>
            <a:r>
              <a:rPr lang="en-GB" sz="1600">
                <a:solidFill>
                  <a:srgbClr val="015EA4"/>
                </a:solidFill>
                <a:latin typeface="Arial" panose="020B0604020202020204" pitchFamily="34" charset="0"/>
                <a:cs typeface="Arial" panose="020B0604020202020204" pitchFamily="34" charset="0"/>
              </a:rPr>
              <a:t>Expected Benefits:</a:t>
            </a:r>
          </a:p>
        </p:txBody>
      </p:sp>
      <p:sp>
        <p:nvSpPr>
          <p:cNvPr id="44" name="TextBox 43">
            <a:extLst>
              <a:ext uri="{FF2B5EF4-FFF2-40B4-BE49-F238E27FC236}">
                <a16:creationId xmlns:a16="http://schemas.microsoft.com/office/drawing/2014/main" id="{65A85128-EF77-7653-B08A-0D4A3DA16345}"/>
              </a:ext>
            </a:extLst>
          </p:cNvPr>
          <p:cNvSpPr txBox="1"/>
          <p:nvPr/>
        </p:nvSpPr>
        <p:spPr>
          <a:xfrm>
            <a:off x="153317" y="4354618"/>
            <a:ext cx="2641655" cy="2215991"/>
          </a:xfrm>
          <a:prstGeom prst="rect">
            <a:avLst/>
          </a:prstGeom>
          <a:noFill/>
        </p:spPr>
        <p:txBody>
          <a:bodyPr wrap="square" rtlCol="0">
            <a:spAutoFit/>
          </a:bodyPr>
          <a:lstStyle/>
          <a:p>
            <a:pPr marL="171450" indent="-171450">
              <a:spcAft>
                <a:spcPts val="600"/>
              </a:spcAft>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Improved Resource Utilisation</a:t>
            </a:r>
          </a:p>
          <a:p>
            <a:pPr marL="171450" indent="-171450">
              <a:spcAft>
                <a:spcPts val="600"/>
              </a:spcAft>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Enhanced Patient Experience</a:t>
            </a:r>
          </a:p>
          <a:p>
            <a:pPr marL="171450" indent="-171450">
              <a:spcAft>
                <a:spcPts val="600"/>
              </a:spcAft>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Improved Compliance with NICE / BCIS Guidance</a:t>
            </a:r>
          </a:p>
          <a:p>
            <a:pPr marL="171450" indent="-171450">
              <a:spcAft>
                <a:spcPts val="600"/>
              </a:spcAft>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Reduction in Duplicate Tests</a:t>
            </a:r>
          </a:p>
          <a:p>
            <a:pPr>
              <a:spcAft>
                <a:spcPts val="600"/>
              </a:spcAft>
              <a:buClr>
                <a:srgbClr val="00B050"/>
              </a:buClr>
            </a:pPr>
            <a:r>
              <a:rPr lang="en-GB" sz="1200">
                <a:solidFill>
                  <a:schemeClr val="bg1"/>
                </a:solidFill>
                <a:latin typeface="Arial" panose="020B0604020202020204" pitchFamily="34" charset="0"/>
                <a:cs typeface="Arial" panose="020B0604020202020204" pitchFamily="34" charset="0"/>
              </a:rPr>
              <a:t>    [Up to 250 per year]</a:t>
            </a:r>
          </a:p>
          <a:p>
            <a:pPr marL="171450" indent="-171450">
              <a:spcAft>
                <a:spcPts val="600"/>
              </a:spcAft>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Reduction in Unnecessary Invasive Procedures</a:t>
            </a:r>
          </a:p>
          <a:p>
            <a:pPr>
              <a:spcAft>
                <a:spcPts val="600"/>
              </a:spcAft>
              <a:buClr>
                <a:srgbClr val="00B050"/>
              </a:buClr>
            </a:pPr>
            <a:r>
              <a:rPr lang="en-GB" sz="1200">
                <a:solidFill>
                  <a:schemeClr val="bg1"/>
                </a:solidFill>
                <a:latin typeface="Arial" panose="020B0604020202020204" pitchFamily="34" charset="0"/>
                <a:cs typeface="Arial" panose="020B0604020202020204" pitchFamily="34" charset="0"/>
              </a:rPr>
              <a:t>    [Between 500-600 per year]</a:t>
            </a:r>
          </a:p>
        </p:txBody>
      </p:sp>
      <p:pic>
        <p:nvPicPr>
          <p:cNvPr id="46" name="Graphic 45" descr="Bullseye outline">
            <a:extLst>
              <a:ext uri="{FF2B5EF4-FFF2-40B4-BE49-F238E27FC236}">
                <a16:creationId xmlns:a16="http://schemas.microsoft.com/office/drawing/2014/main" id="{EF7D5053-6A80-FEFF-1B05-3B753EEC9FC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65853" y="1026486"/>
            <a:ext cx="704007" cy="704007"/>
          </a:xfrm>
          <a:prstGeom prst="rect">
            <a:avLst/>
          </a:prstGeom>
        </p:spPr>
      </p:pic>
      <p:sp>
        <p:nvSpPr>
          <p:cNvPr id="48" name="TextBox 47">
            <a:extLst>
              <a:ext uri="{FF2B5EF4-FFF2-40B4-BE49-F238E27FC236}">
                <a16:creationId xmlns:a16="http://schemas.microsoft.com/office/drawing/2014/main" id="{2335DB15-0230-F438-991A-3BDF9701591B}"/>
              </a:ext>
            </a:extLst>
          </p:cNvPr>
          <p:cNvSpPr txBox="1"/>
          <p:nvPr/>
        </p:nvSpPr>
        <p:spPr>
          <a:xfrm>
            <a:off x="3367238" y="4302802"/>
            <a:ext cx="2902591" cy="1997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Provider Alliance Established in April 2024</a:t>
            </a:r>
          </a:p>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Representation from every Trust with Cardiac Services across C&amp;M</a:t>
            </a:r>
          </a:p>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Strong clinical leadership </a:t>
            </a:r>
          </a:p>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Individual task and finish groups established for Pacing &amp; Imaging</a:t>
            </a:r>
          </a:p>
        </p:txBody>
      </p:sp>
    </p:spTree>
    <p:extLst>
      <p:ext uri="{BB962C8B-B14F-4D97-AF65-F5344CB8AC3E}">
        <p14:creationId xmlns:p14="http://schemas.microsoft.com/office/powerpoint/2010/main" val="424287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E2A22-873C-C15F-F189-3104F18D32D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A16BAD5F-1191-8A8D-FAC6-F8934978ADBA}"/>
              </a:ext>
            </a:extLst>
          </p:cNvPr>
          <p:cNvSpPr/>
          <p:nvPr/>
        </p:nvSpPr>
        <p:spPr>
          <a:xfrm>
            <a:off x="9776309" y="152527"/>
            <a:ext cx="2212491" cy="737497"/>
          </a:xfrm>
          <a:custGeom>
            <a:avLst/>
            <a:gdLst/>
            <a:ahLst/>
            <a:cxnLst/>
            <a:rect l="l" t="t" r="r" b="b"/>
            <a:pathLst>
              <a:path w="3318736" h="1106245">
                <a:moveTo>
                  <a:pt x="0" y="0"/>
                </a:moveTo>
                <a:lnTo>
                  <a:pt x="3318736" y="0"/>
                </a:lnTo>
                <a:lnTo>
                  <a:pt x="3318736" y="1106245"/>
                </a:lnTo>
                <a:lnTo>
                  <a:pt x="0" y="110624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sz="1200"/>
          </a:p>
        </p:txBody>
      </p:sp>
      <p:sp>
        <p:nvSpPr>
          <p:cNvPr id="19" name="Right Arrow 46">
            <a:extLst>
              <a:ext uri="{FF2B5EF4-FFF2-40B4-BE49-F238E27FC236}">
                <a16:creationId xmlns:a16="http://schemas.microsoft.com/office/drawing/2014/main" id="{59584D0B-8485-C620-563B-C56F5A16C312}"/>
              </a:ext>
            </a:extLst>
          </p:cNvPr>
          <p:cNvSpPr/>
          <p:nvPr/>
        </p:nvSpPr>
        <p:spPr>
          <a:xfrm rot="16200000">
            <a:off x="5845185" y="2370547"/>
            <a:ext cx="128304" cy="271727"/>
          </a:xfrm>
          <a:prstGeom prs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algn="ctr">
              <a:defRPr/>
            </a:pPr>
            <a:endParaRPr lang="en-GB" sz="1867">
              <a:solidFill>
                <a:prstClr val="white"/>
              </a:solidFill>
              <a:latin typeface="Arial" panose="020B0604020202020204" pitchFamily="34" charset="0"/>
              <a:cs typeface="Arial" panose="020B0604020202020204" pitchFamily="34" charset="0"/>
              <a:sym typeface="Arial"/>
            </a:endParaRPr>
          </a:p>
        </p:txBody>
      </p:sp>
      <p:sp>
        <p:nvSpPr>
          <p:cNvPr id="20" name="Rectangle 19">
            <a:extLst>
              <a:ext uri="{FF2B5EF4-FFF2-40B4-BE49-F238E27FC236}">
                <a16:creationId xmlns:a16="http://schemas.microsoft.com/office/drawing/2014/main" id="{4949DA32-69A8-40E8-2EF8-6051E7325C23}"/>
              </a:ext>
            </a:extLst>
          </p:cNvPr>
          <p:cNvSpPr/>
          <p:nvPr/>
        </p:nvSpPr>
        <p:spPr>
          <a:xfrm>
            <a:off x="543460" y="2719598"/>
            <a:ext cx="11105077" cy="402417"/>
          </a:xfrm>
          <a:prstGeom prst="rect">
            <a:avLst/>
          </a:prstGeom>
          <a:solidFill>
            <a:schemeClr val="accent1">
              <a:lumMod val="75000"/>
            </a:schemeClr>
          </a:solidFill>
          <a:ln w="9525" cap="flat" cmpd="sng" algn="ctr">
            <a:solidFill>
              <a:schemeClr val="tx1"/>
            </a:solidFill>
            <a:prstDash val="solid"/>
            <a:miter lim="800000"/>
          </a:ln>
          <a:effectLst/>
        </p:spPr>
        <p:txBody>
          <a:bodyPr rtlCol="0" anchor="ctr"/>
          <a:lstStyle/>
          <a:p>
            <a:pPr algn="ctr"/>
            <a:r>
              <a:rPr lang="en-GB" sz="1867" dirty="0">
                <a:solidFill>
                  <a:schemeClr val="bg1"/>
                </a:solidFill>
                <a:latin typeface="Arial" panose="020B0604020202020204" pitchFamily="34" charset="0"/>
                <a:cs typeface="Arial" panose="020B0604020202020204" pitchFamily="34" charset="0"/>
                <a:sym typeface="Arial"/>
              </a:rPr>
              <a:t>Clinical Pathways Leadership Team</a:t>
            </a:r>
          </a:p>
        </p:txBody>
      </p:sp>
      <p:sp>
        <p:nvSpPr>
          <p:cNvPr id="21" name="Rectangle 20">
            <a:extLst>
              <a:ext uri="{FF2B5EF4-FFF2-40B4-BE49-F238E27FC236}">
                <a16:creationId xmlns:a16="http://schemas.microsoft.com/office/drawing/2014/main" id="{479E3B9A-CD53-DA1D-267C-6472732BAE77}"/>
              </a:ext>
            </a:extLst>
          </p:cNvPr>
          <p:cNvSpPr/>
          <p:nvPr/>
        </p:nvSpPr>
        <p:spPr>
          <a:xfrm>
            <a:off x="8190577" y="4995358"/>
            <a:ext cx="1885789" cy="713377"/>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T&amp;O</a:t>
            </a:r>
          </a:p>
        </p:txBody>
      </p:sp>
      <p:sp>
        <p:nvSpPr>
          <p:cNvPr id="22" name="Rectangle 21">
            <a:extLst>
              <a:ext uri="{FF2B5EF4-FFF2-40B4-BE49-F238E27FC236}">
                <a16:creationId xmlns:a16="http://schemas.microsoft.com/office/drawing/2014/main" id="{197E12B6-82C1-9152-D7FE-FA15FE935F1B}"/>
              </a:ext>
            </a:extLst>
          </p:cNvPr>
          <p:cNvSpPr/>
          <p:nvPr/>
        </p:nvSpPr>
        <p:spPr>
          <a:xfrm>
            <a:off x="9462712" y="3826958"/>
            <a:ext cx="2185827" cy="395786"/>
          </a:xfrm>
          <a:prstGeom prst="rect">
            <a:avLst/>
          </a:prstGeom>
          <a:solidFill>
            <a:schemeClr val="bg2"/>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ENT</a:t>
            </a:r>
          </a:p>
        </p:txBody>
      </p:sp>
      <p:sp>
        <p:nvSpPr>
          <p:cNvPr id="23" name="Rectangle 22">
            <a:extLst>
              <a:ext uri="{FF2B5EF4-FFF2-40B4-BE49-F238E27FC236}">
                <a16:creationId xmlns:a16="http://schemas.microsoft.com/office/drawing/2014/main" id="{77349541-15A6-BE55-4033-0CF6070CE11A}"/>
              </a:ext>
            </a:extLst>
          </p:cNvPr>
          <p:cNvSpPr/>
          <p:nvPr/>
        </p:nvSpPr>
        <p:spPr>
          <a:xfrm>
            <a:off x="543462" y="3826958"/>
            <a:ext cx="2221757" cy="402417"/>
          </a:xfrm>
          <a:prstGeom prst="rect">
            <a:avLst/>
          </a:prstGeom>
          <a:solidFill>
            <a:schemeClr val="bg2"/>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Dermatology</a:t>
            </a:r>
          </a:p>
        </p:txBody>
      </p:sp>
      <p:sp>
        <p:nvSpPr>
          <p:cNvPr id="24" name="Rectangle 23">
            <a:extLst>
              <a:ext uri="{FF2B5EF4-FFF2-40B4-BE49-F238E27FC236}">
                <a16:creationId xmlns:a16="http://schemas.microsoft.com/office/drawing/2014/main" id="{B5900FE3-E6A8-4B5E-1DE4-704168C51C13}"/>
              </a:ext>
            </a:extLst>
          </p:cNvPr>
          <p:cNvSpPr/>
          <p:nvPr/>
        </p:nvSpPr>
        <p:spPr>
          <a:xfrm>
            <a:off x="7412335" y="3826958"/>
            <a:ext cx="2050377" cy="391908"/>
          </a:xfrm>
          <a:prstGeom prst="rect">
            <a:avLst/>
          </a:prstGeom>
          <a:solidFill>
            <a:schemeClr val="bg2"/>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Gynaecology</a:t>
            </a:r>
          </a:p>
        </p:txBody>
      </p:sp>
      <p:sp>
        <p:nvSpPr>
          <p:cNvPr id="25" name="Rectangle 24">
            <a:extLst>
              <a:ext uri="{FF2B5EF4-FFF2-40B4-BE49-F238E27FC236}">
                <a16:creationId xmlns:a16="http://schemas.microsoft.com/office/drawing/2014/main" id="{7A40C07D-41B4-822C-8EDD-37E1B7EF4B00}"/>
              </a:ext>
            </a:extLst>
          </p:cNvPr>
          <p:cNvSpPr/>
          <p:nvPr/>
        </p:nvSpPr>
        <p:spPr>
          <a:xfrm>
            <a:off x="4815597" y="3826958"/>
            <a:ext cx="2591453" cy="402417"/>
          </a:xfrm>
          <a:prstGeom prst="rect">
            <a:avLst/>
          </a:prstGeom>
          <a:solidFill>
            <a:schemeClr val="bg2"/>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Cardiology</a:t>
            </a:r>
          </a:p>
        </p:txBody>
      </p:sp>
      <p:sp>
        <p:nvSpPr>
          <p:cNvPr id="26" name="Rectangle 25">
            <a:extLst>
              <a:ext uri="{FF2B5EF4-FFF2-40B4-BE49-F238E27FC236}">
                <a16:creationId xmlns:a16="http://schemas.microsoft.com/office/drawing/2014/main" id="{57CEDA77-71D2-32F1-4810-F08AEACC4EDE}"/>
              </a:ext>
            </a:extLst>
          </p:cNvPr>
          <p:cNvSpPr/>
          <p:nvPr/>
        </p:nvSpPr>
        <p:spPr>
          <a:xfrm>
            <a:off x="543462" y="3488126"/>
            <a:ext cx="11105077" cy="331371"/>
          </a:xfrm>
          <a:prstGeom prst="rect">
            <a:avLst/>
          </a:prstGeom>
          <a:solidFill>
            <a:schemeClr val="bg2"/>
          </a:solidFill>
          <a:ln w="9525" cap="flat" cmpd="sng" algn="ctr">
            <a:solidFill>
              <a:schemeClr val="tx1"/>
            </a:solidFill>
            <a:prstDash val="solid"/>
            <a:miter lim="800000"/>
          </a:ln>
          <a:effectLst/>
        </p:spPr>
        <p:txBody>
          <a:bodyPr rtlCol="0" anchor="ctr"/>
          <a:lstStyle/>
          <a:p>
            <a:pPr algn="ctr">
              <a:defRPr/>
            </a:pP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CPP Specialties</a:t>
            </a:r>
          </a:p>
        </p:txBody>
      </p:sp>
      <p:sp>
        <p:nvSpPr>
          <p:cNvPr id="27" name="Rectangle 26">
            <a:extLst>
              <a:ext uri="{FF2B5EF4-FFF2-40B4-BE49-F238E27FC236}">
                <a16:creationId xmlns:a16="http://schemas.microsoft.com/office/drawing/2014/main" id="{468CC885-DC25-43E5-3A15-81790A74F52E}"/>
              </a:ext>
            </a:extLst>
          </p:cNvPr>
          <p:cNvSpPr/>
          <p:nvPr/>
        </p:nvSpPr>
        <p:spPr>
          <a:xfrm>
            <a:off x="543461" y="4995359"/>
            <a:ext cx="2116075" cy="712095"/>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General Surgery</a:t>
            </a:r>
          </a:p>
        </p:txBody>
      </p:sp>
      <p:sp>
        <p:nvSpPr>
          <p:cNvPr id="28" name="Rectangle 27">
            <a:extLst>
              <a:ext uri="{FF2B5EF4-FFF2-40B4-BE49-F238E27FC236}">
                <a16:creationId xmlns:a16="http://schemas.microsoft.com/office/drawing/2014/main" id="{602A15E5-6F81-90C1-19C0-DA9E3E53622A}"/>
              </a:ext>
            </a:extLst>
          </p:cNvPr>
          <p:cNvSpPr/>
          <p:nvPr/>
        </p:nvSpPr>
        <p:spPr>
          <a:xfrm>
            <a:off x="6280608" y="4995359"/>
            <a:ext cx="2068558" cy="712095"/>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Urology</a:t>
            </a:r>
          </a:p>
        </p:txBody>
      </p:sp>
      <p:sp>
        <p:nvSpPr>
          <p:cNvPr id="29" name="Rectangle 28">
            <a:extLst>
              <a:ext uri="{FF2B5EF4-FFF2-40B4-BE49-F238E27FC236}">
                <a16:creationId xmlns:a16="http://schemas.microsoft.com/office/drawing/2014/main" id="{D4E70069-D771-27A5-82A4-B539D829A946}"/>
              </a:ext>
            </a:extLst>
          </p:cNvPr>
          <p:cNvSpPr/>
          <p:nvPr/>
        </p:nvSpPr>
        <p:spPr>
          <a:xfrm>
            <a:off x="2659536" y="3826958"/>
            <a:ext cx="2387629" cy="402417"/>
          </a:xfrm>
          <a:prstGeom prst="rect">
            <a:avLst/>
          </a:prstGeom>
          <a:solidFill>
            <a:schemeClr val="bg2"/>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Ophthalmology</a:t>
            </a:r>
          </a:p>
        </p:txBody>
      </p:sp>
      <p:sp>
        <p:nvSpPr>
          <p:cNvPr id="30" name="Rectangle 29">
            <a:extLst>
              <a:ext uri="{FF2B5EF4-FFF2-40B4-BE49-F238E27FC236}">
                <a16:creationId xmlns:a16="http://schemas.microsoft.com/office/drawing/2014/main" id="{A220A15B-5563-CF5D-7835-A6316E7D24E0}"/>
              </a:ext>
            </a:extLst>
          </p:cNvPr>
          <p:cNvSpPr/>
          <p:nvPr/>
        </p:nvSpPr>
        <p:spPr>
          <a:xfrm>
            <a:off x="4589966" y="4995359"/>
            <a:ext cx="1734548" cy="712095"/>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MSK</a:t>
            </a:r>
          </a:p>
        </p:txBody>
      </p:sp>
      <p:sp>
        <p:nvSpPr>
          <p:cNvPr id="31" name="Rectangle 30">
            <a:extLst>
              <a:ext uri="{FF2B5EF4-FFF2-40B4-BE49-F238E27FC236}">
                <a16:creationId xmlns:a16="http://schemas.microsoft.com/office/drawing/2014/main" id="{2DB7B7E5-83EA-0032-D404-1D1561950196}"/>
              </a:ext>
            </a:extLst>
          </p:cNvPr>
          <p:cNvSpPr/>
          <p:nvPr/>
        </p:nvSpPr>
        <p:spPr>
          <a:xfrm>
            <a:off x="2659537" y="4995359"/>
            <a:ext cx="1984589" cy="712095"/>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Perioperative</a:t>
            </a:r>
          </a:p>
        </p:txBody>
      </p:sp>
      <p:sp>
        <p:nvSpPr>
          <p:cNvPr id="32" name="Rectangle 31">
            <a:extLst>
              <a:ext uri="{FF2B5EF4-FFF2-40B4-BE49-F238E27FC236}">
                <a16:creationId xmlns:a16="http://schemas.microsoft.com/office/drawing/2014/main" id="{2A874FB8-F7E0-C029-CC4E-8C94B513319F}"/>
              </a:ext>
            </a:extLst>
          </p:cNvPr>
          <p:cNvSpPr/>
          <p:nvPr/>
        </p:nvSpPr>
        <p:spPr>
          <a:xfrm>
            <a:off x="9945586" y="4995358"/>
            <a:ext cx="1702953" cy="712095"/>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Children &amp; Young People</a:t>
            </a:r>
          </a:p>
        </p:txBody>
      </p:sp>
      <p:sp>
        <p:nvSpPr>
          <p:cNvPr id="33" name="Rectangle 32">
            <a:extLst>
              <a:ext uri="{FF2B5EF4-FFF2-40B4-BE49-F238E27FC236}">
                <a16:creationId xmlns:a16="http://schemas.microsoft.com/office/drawing/2014/main" id="{3D3BF4DB-F010-ED77-A394-84B10B6041A3}"/>
              </a:ext>
            </a:extLst>
          </p:cNvPr>
          <p:cNvSpPr/>
          <p:nvPr/>
        </p:nvSpPr>
        <p:spPr>
          <a:xfrm>
            <a:off x="543462" y="4648201"/>
            <a:ext cx="11105077" cy="335607"/>
          </a:xfrm>
          <a:prstGeom prst="rect">
            <a:avLst/>
          </a:prstGeom>
          <a:solidFill>
            <a:schemeClr val="accent5">
              <a:lumMod val="40000"/>
              <a:lumOff val="60000"/>
            </a:schemeClr>
          </a:solidFill>
          <a:ln w="9525" cap="flat" cmpd="sng" algn="ctr">
            <a:solidFill>
              <a:schemeClr val="tx1"/>
            </a:solidFill>
            <a:prstDash val="solid"/>
            <a:miter lim="800000"/>
          </a:ln>
          <a:effectLst/>
        </p:spPr>
        <p:txBody>
          <a:bodyPr rtlCol="0" anchor="ctr"/>
          <a:lstStyle/>
          <a:p>
            <a:pPr algn="ctr"/>
            <a:r>
              <a:rPr lang="en-GB" sz="1867" dirty="0">
                <a:solidFill>
                  <a:prstClr val="black">
                    <a:lumMod val="95000"/>
                    <a:lumOff val="5000"/>
                  </a:prstClr>
                </a:solidFill>
                <a:latin typeface="Arial" panose="020B0604020202020204" pitchFamily="34" charset="0"/>
                <a:cs typeface="Arial" panose="020B0604020202020204" pitchFamily="34" charset="0"/>
                <a:sym typeface="Arial"/>
              </a:rPr>
              <a:t>Supported Clinical Networks</a:t>
            </a:r>
          </a:p>
        </p:txBody>
      </p:sp>
      <p:sp>
        <p:nvSpPr>
          <p:cNvPr id="38" name="TextBox 4">
            <a:extLst>
              <a:ext uri="{FF2B5EF4-FFF2-40B4-BE49-F238E27FC236}">
                <a16:creationId xmlns:a16="http://schemas.microsoft.com/office/drawing/2014/main" id="{A68A4BEE-ABFC-6DDE-2839-2C7B90EA7DB6}"/>
              </a:ext>
            </a:extLst>
          </p:cNvPr>
          <p:cNvSpPr txBox="1"/>
          <p:nvPr/>
        </p:nvSpPr>
        <p:spPr>
          <a:xfrm>
            <a:off x="543460" y="449248"/>
            <a:ext cx="9317999" cy="478144"/>
          </a:xfrm>
          <a:prstGeom prst="rect">
            <a:avLst/>
          </a:prstGeom>
        </p:spPr>
        <p:txBody>
          <a:bodyPr wrap="square" lIns="0" tIns="0" rIns="0" bIns="0" rtlCol="0" anchor="t">
            <a:spAutoFit/>
          </a:bodyPr>
          <a:lstStyle/>
          <a:p>
            <a:pPr>
              <a:lnSpc>
                <a:spcPts val="3977"/>
              </a:lnSpc>
              <a:spcBef>
                <a:spcPct val="0"/>
              </a:spcBef>
            </a:pPr>
            <a:r>
              <a:rPr lang="en-US" sz="3200" b="1" dirty="0">
                <a:solidFill>
                  <a:srgbClr val="015EA4"/>
                </a:solidFill>
                <a:latin typeface="Arial" panose="020B0604020202020204" pitchFamily="34" charset="0"/>
                <a:ea typeface="+mj-ea"/>
                <a:cs typeface="Arial" panose="020B0604020202020204" pitchFamily="34" charset="0"/>
              </a:rPr>
              <a:t>Clinical Pathways Programme Overview</a:t>
            </a:r>
          </a:p>
        </p:txBody>
      </p:sp>
      <p:sp>
        <p:nvSpPr>
          <p:cNvPr id="2" name="Rectangle 1">
            <a:extLst>
              <a:ext uri="{FF2B5EF4-FFF2-40B4-BE49-F238E27FC236}">
                <a16:creationId xmlns:a16="http://schemas.microsoft.com/office/drawing/2014/main" id="{B15C5955-CC87-086E-1A12-A4F9840301F8}"/>
              </a:ext>
            </a:extLst>
          </p:cNvPr>
          <p:cNvSpPr/>
          <p:nvPr/>
        </p:nvSpPr>
        <p:spPr>
          <a:xfrm>
            <a:off x="543461" y="1928167"/>
            <a:ext cx="11105077" cy="402417"/>
          </a:xfrm>
          <a:prstGeom prst="rect">
            <a:avLst/>
          </a:prstGeom>
          <a:solidFill>
            <a:schemeClr val="accent1">
              <a:lumMod val="75000"/>
            </a:schemeClr>
          </a:solidFill>
          <a:ln w="9525" cap="flat" cmpd="sng" algn="ctr">
            <a:solidFill>
              <a:schemeClr val="tx1"/>
            </a:solidFill>
            <a:prstDash val="solid"/>
            <a:miter lim="800000"/>
          </a:ln>
          <a:effectLst/>
        </p:spPr>
        <p:txBody>
          <a:bodyPr rtlCol="0" anchor="ctr"/>
          <a:lstStyle/>
          <a:p>
            <a:pPr algn="ctr">
              <a:defRPr/>
            </a:pPr>
            <a:r>
              <a:rPr lang="en-GB" sz="1867" dirty="0">
                <a:solidFill>
                  <a:schemeClr val="bg1"/>
                </a:solidFill>
                <a:latin typeface="Arial" panose="020B0604020202020204" pitchFamily="34" charset="0"/>
                <a:cs typeface="Arial" panose="020B0604020202020204" pitchFamily="34" charset="0"/>
                <a:sym typeface="Arial"/>
              </a:rPr>
              <a:t>Elective Recovery &amp; Clinical Pathways Programme Board</a:t>
            </a:r>
          </a:p>
        </p:txBody>
      </p:sp>
      <p:sp>
        <p:nvSpPr>
          <p:cNvPr id="4" name="Right Arrow 46">
            <a:extLst>
              <a:ext uri="{FF2B5EF4-FFF2-40B4-BE49-F238E27FC236}">
                <a16:creationId xmlns:a16="http://schemas.microsoft.com/office/drawing/2014/main" id="{C7F5CB13-54AD-FD22-1F33-BD19D271586A}"/>
              </a:ext>
            </a:extLst>
          </p:cNvPr>
          <p:cNvSpPr/>
          <p:nvPr/>
        </p:nvSpPr>
        <p:spPr>
          <a:xfrm rot="16200000">
            <a:off x="5827449" y="3205476"/>
            <a:ext cx="128304" cy="271727"/>
          </a:xfrm>
          <a:prstGeom prs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algn="ctr">
              <a:defRPr/>
            </a:pPr>
            <a:endParaRPr lang="en-GB" sz="1867">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98653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p:cNvSpPr/>
          <p:nvPr/>
        </p:nvSpPr>
        <p:spPr>
          <a:xfrm>
            <a:off x="9776309" y="152527"/>
            <a:ext cx="2212491" cy="737497"/>
          </a:xfrm>
          <a:custGeom>
            <a:avLst/>
            <a:gdLst/>
            <a:ahLst/>
            <a:cxnLst/>
            <a:rect l="l" t="t" r="r" b="b"/>
            <a:pathLst>
              <a:path w="3318736" h="1106245">
                <a:moveTo>
                  <a:pt x="0" y="0"/>
                </a:moveTo>
                <a:lnTo>
                  <a:pt x="3318736" y="0"/>
                </a:lnTo>
                <a:lnTo>
                  <a:pt x="3318736" y="1106245"/>
                </a:lnTo>
                <a:lnTo>
                  <a:pt x="0" y="1106245"/>
                </a:lnTo>
                <a:lnTo>
                  <a:pt x="0" y="0"/>
                </a:lnTo>
                <a:close/>
              </a:path>
            </a:pathLst>
          </a:custGeom>
          <a:blipFill>
            <a:blip r:embed="rId3"/>
            <a:stretch>
              <a:fillRect/>
            </a:stretch>
          </a:blipFill>
        </p:spPr>
        <p:txBody>
          <a:bodyPr/>
          <a:lstStyle/>
          <a:p>
            <a:endParaRPr lang="en-GB" sz="1200"/>
          </a:p>
        </p:txBody>
      </p:sp>
      <p:sp>
        <p:nvSpPr>
          <p:cNvPr id="30" name="TextBox 30"/>
          <p:cNvSpPr txBox="1"/>
          <p:nvPr/>
        </p:nvSpPr>
        <p:spPr>
          <a:xfrm>
            <a:off x="457200" y="273120"/>
            <a:ext cx="9039111" cy="462563"/>
          </a:xfrm>
          <a:prstGeom prst="rect">
            <a:avLst/>
          </a:prstGeom>
        </p:spPr>
        <p:txBody>
          <a:bodyPr wrap="square" lIns="0" tIns="0" rIns="0" bIns="0" rtlCol="0" anchor="t">
            <a:spAutoFit/>
          </a:bodyPr>
          <a:lstStyle/>
          <a:p>
            <a:pPr>
              <a:lnSpc>
                <a:spcPts val="3977"/>
              </a:lnSpc>
              <a:spcBef>
                <a:spcPct val="0"/>
              </a:spcBef>
            </a:pPr>
            <a:r>
              <a:rPr lang="en-US" sz="2667" b="1">
                <a:solidFill>
                  <a:srgbClr val="015EA4"/>
                </a:solidFill>
                <a:latin typeface="Arial" panose="020B0604020202020204" pitchFamily="34" charset="0"/>
                <a:ea typeface="+mj-ea"/>
                <a:cs typeface="Arial" panose="020B0604020202020204" pitchFamily="34" charset="0"/>
              </a:rPr>
              <a:t>Clinical Pathways Programme Ambitions</a:t>
            </a:r>
          </a:p>
        </p:txBody>
      </p:sp>
      <p:grpSp>
        <p:nvGrpSpPr>
          <p:cNvPr id="8" name="Group 2">
            <a:extLst>
              <a:ext uri="{FF2B5EF4-FFF2-40B4-BE49-F238E27FC236}">
                <a16:creationId xmlns:a16="http://schemas.microsoft.com/office/drawing/2014/main" id="{CB1A6FB5-0BBF-A12D-CABF-F78E4F081470}"/>
              </a:ext>
            </a:extLst>
          </p:cNvPr>
          <p:cNvGrpSpPr/>
          <p:nvPr/>
        </p:nvGrpSpPr>
        <p:grpSpPr>
          <a:xfrm>
            <a:off x="1574800" y="2362200"/>
            <a:ext cx="2834931" cy="3537377"/>
            <a:chOff x="0" y="0"/>
            <a:chExt cx="812800" cy="1014198"/>
          </a:xfrm>
        </p:grpSpPr>
        <p:sp>
          <p:nvSpPr>
            <p:cNvPr id="10" name="Freeform 3">
              <a:extLst>
                <a:ext uri="{FF2B5EF4-FFF2-40B4-BE49-F238E27FC236}">
                  <a16:creationId xmlns:a16="http://schemas.microsoft.com/office/drawing/2014/main" id="{D7C4617F-A52B-C189-7357-A64233D46877}"/>
                </a:ext>
              </a:extLst>
            </p:cNvPr>
            <p:cNvSpPr/>
            <p:nvPr/>
          </p:nvSpPr>
          <p:spPr>
            <a:xfrm>
              <a:off x="0" y="0"/>
              <a:ext cx="812800" cy="1014198"/>
            </a:xfrm>
            <a:custGeom>
              <a:avLst/>
              <a:gdLst/>
              <a:ahLst/>
              <a:cxnLst/>
              <a:rect l="l" t="t" r="r" b="b"/>
              <a:pathLst>
                <a:path w="812800" h="1014198">
                  <a:moveTo>
                    <a:pt x="36412" y="0"/>
                  </a:moveTo>
                  <a:lnTo>
                    <a:pt x="776388" y="0"/>
                  </a:lnTo>
                  <a:cubicBezTo>
                    <a:pt x="796498" y="0"/>
                    <a:pt x="812800" y="16302"/>
                    <a:pt x="812800" y="36412"/>
                  </a:cubicBezTo>
                  <a:lnTo>
                    <a:pt x="812800" y="977786"/>
                  </a:lnTo>
                  <a:cubicBezTo>
                    <a:pt x="812800" y="997895"/>
                    <a:pt x="796498" y="1014198"/>
                    <a:pt x="776388" y="1014198"/>
                  </a:cubicBezTo>
                  <a:lnTo>
                    <a:pt x="36412" y="1014198"/>
                  </a:lnTo>
                  <a:cubicBezTo>
                    <a:pt x="16302" y="1014198"/>
                    <a:pt x="0" y="997895"/>
                    <a:pt x="0" y="977786"/>
                  </a:cubicBezTo>
                  <a:lnTo>
                    <a:pt x="0" y="36412"/>
                  </a:lnTo>
                  <a:cubicBezTo>
                    <a:pt x="0" y="16302"/>
                    <a:pt x="16302" y="0"/>
                    <a:pt x="36412" y="0"/>
                  </a:cubicBezTo>
                  <a:close/>
                </a:path>
              </a:pathLst>
            </a:custGeom>
            <a:solidFill>
              <a:srgbClr val="000000">
                <a:alpha val="0"/>
              </a:srgbClr>
            </a:solidFill>
            <a:ln w="19050" cap="sq">
              <a:solidFill>
                <a:srgbClr val="5C2684"/>
              </a:solidFill>
              <a:prstDash val="solid"/>
              <a:miter/>
            </a:ln>
          </p:spPr>
          <p:txBody>
            <a:bodyPr/>
            <a:lstStyle/>
            <a:p>
              <a:endParaRPr lang="en-GB" sz="1200"/>
            </a:p>
          </p:txBody>
        </p:sp>
        <p:sp>
          <p:nvSpPr>
            <p:cNvPr id="11" name="TextBox 4">
              <a:extLst>
                <a:ext uri="{FF2B5EF4-FFF2-40B4-BE49-F238E27FC236}">
                  <a16:creationId xmlns:a16="http://schemas.microsoft.com/office/drawing/2014/main" id="{0AB902A5-EACD-8650-FCE5-B2AA2F43C0F8}"/>
                </a:ext>
              </a:extLst>
            </p:cNvPr>
            <p:cNvSpPr txBox="1"/>
            <p:nvPr/>
          </p:nvSpPr>
          <p:spPr>
            <a:xfrm>
              <a:off x="0" y="-57150"/>
              <a:ext cx="812800" cy="1071348"/>
            </a:xfrm>
            <a:prstGeom prst="rect">
              <a:avLst/>
            </a:prstGeom>
          </p:spPr>
          <p:txBody>
            <a:bodyPr lIns="33867" tIns="33867" rIns="33867" bIns="33867" rtlCol="0" anchor="ctr"/>
            <a:lstStyle/>
            <a:p>
              <a:pPr algn="ctr">
                <a:lnSpc>
                  <a:spcPts val="2239"/>
                </a:lnSpc>
              </a:pPr>
              <a:endParaRPr sz="1200"/>
            </a:p>
          </p:txBody>
        </p:sp>
      </p:grpSp>
      <p:grpSp>
        <p:nvGrpSpPr>
          <p:cNvPr id="13" name="Group 5">
            <a:extLst>
              <a:ext uri="{FF2B5EF4-FFF2-40B4-BE49-F238E27FC236}">
                <a16:creationId xmlns:a16="http://schemas.microsoft.com/office/drawing/2014/main" id="{36C484E8-FFD1-B2B7-2FA0-C9BD771F7041}"/>
              </a:ext>
            </a:extLst>
          </p:cNvPr>
          <p:cNvGrpSpPr/>
          <p:nvPr/>
        </p:nvGrpSpPr>
        <p:grpSpPr>
          <a:xfrm>
            <a:off x="2105500" y="1475435"/>
            <a:ext cx="1773530" cy="1773530"/>
            <a:chOff x="0" y="0"/>
            <a:chExt cx="812800" cy="812800"/>
          </a:xfrm>
        </p:grpSpPr>
        <p:sp>
          <p:nvSpPr>
            <p:cNvPr id="31" name="Freeform 6">
              <a:extLst>
                <a:ext uri="{FF2B5EF4-FFF2-40B4-BE49-F238E27FC236}">
                  <a16:creationId xmlns:a16="http://schemas.microsoft.com/office/drawing/2014/main" id="{2BC8F4D0-5BC4-5E94-4B34-4FA679DF1D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19050" cap="sq">
              <a:solidFill>
                <a:srgbClr val="5C2684"/>
              </a:solidFill>
              <a:prstDash val="solid"/>
              <a:miter/>
            </a:ln>
          </p:spPr>
          <p:txBody>
            <a:bodyPr/>
            <a:lstStyle/>
            <a:p>
              <a:endParaRPr lang="en-GB" sz="1200"/>
            </a:p>
          </p:txBody>
        </p:sp>
        <p:sp>
          <p:nvSpPr>
            <p:cNvPr id="32" name="TextBox 7">
              <a:extLst>
                <a:ext uri="{FF2B5EF4-FFF2-40B4-BE49-F238E27FC236}">
                  <a16:creationId xmlns:a16="http://schemas.microsoft.com/office/drawing/2014/main" id="{54F01AC8-20CC-24AB-654B-9DEC98562DCD}"/>
                </a:ext>
              </a:extLst>
            </p:cNvPr>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grpSp>
        <p:nvGrpSpPr>
          <p:cNvPr id="33" name="Group 8">
            <a:extLst>
              <a:ext uri="{FF2B5EF4-FFF2-40B4-BE49-F238E27FC236}">
                <a16:creationId xmlns:a16="http://schemas.microsoft.com/office/drawing/2014/main" id="{807854C3-4FFF-B8D0-838B-A03840A2B412}"/>
              </a:ext>
            </a:extLst>
          </p:cNvPr>
          <p:cNvGrpSpPr/>
          <p:nvPr/>
        </p:nvGrpSpPr>
        <p:grpSpPr>
          <a:xfrm>
            <a:off x="4609315" y="2362200"/>
            <a:ext cx="2834931" cy="3537377"/>
            <a:chOff x="0" y="0"/>
            <a:chExt cx="812800" cy="1014198"/>
          </a:xfrm>
        </p:grpSpPr>
        <p:sp>
          <p:nvSpPr>
            <p:cNvPr id="34" name="Freeform 9">
              <a:extLst>
                <a:ext uri="{FF2B5EF4-FFF2-40B4-BE49-F238E27FC236}">
                  <a16:creationId xmlns:a16="http://schemas.microsoft.com/office/drawing/2014/main" id="{6764DB44-104A-FB49-0767-9B84975AED6F}"/>
                </a:ext>
              </a:extLst>
            </p:cNvPr>
            <p:cNvSpPr/>
            <p:nvPr/>
          </p:nvSpPr>
          <p:spPr>
            <a:xfrm>
              <a:off x="0" y="0"/>
              <a:ext cx="812800" cy="1014198"/>
            </a:xfrm>
            <a:custGeom>
              <a:avLst/>
              <a:gdLst/>
              <a:ahLst/>
              <a:cxnLst/>
              <a:rect l="l" t="t" r="r" b="b"/>
              <a:pathLst>
                <a:path w="812800" h="1014198">
                  <a:moveTo>
                    <a:pt x="36412" y="0"/>
                  </a:moveTo>
                  <a:lnTo>
                    <a:pt x="776388" y="0"/>
                  </a:lnTo>
                  <a:cubicBezTo>
                    <a:pt x="796498" y="0"/>
                    <a:pt x="812800" y="16302"/>
                    <a:pt x="812800" y="36412"/>
                  </a:cubicBezTo>
                  <a:lnTo>
                    <a:pt x="812800" y="977786"/>
                  </a:lnTo>
                  <a:cubicBezTo>
                    <a:pt x="812800" y="997895"/>
                    <a:pt x="796498" y="1014198"/>
                    <a:pt x="776388" y="1014198"/>
                  </a:cubicBezTo>
                  <a:lnTo>
                    <a:pt x="36412" y="1014198"/>
                  </a:lnTo>
                  <a:cubicBezTo>
                    <a:pt x="16302" y="1014198"/>
                    <a:pt x="0" y="997895"/>
                    <a:pt x="0" y="977786"/>
                  </a:cubicBezTo>
                  <a:lnTo>
                    <a:pt x="0" y="36412"/>
                  </a:lnTo>
                  <a:cubicBezTo>
                    <a:pt x="0" y="16302"/>
                    <a:pt x="16302" y="0"/>
                    <a:pt x="36412" y="0"/>
                  </a:cubicBezTo>
                  <a:close/>
                </a:path>
              </a:pathLst>
            </a:custGeom>
            <a:solidFill>
              <a:srgbClr val="000000">
                <a:alpha val="0"/>
              </a:srgbClr>
            </a:solidFill>
            <a:ln w="19050" cap="sq">
              <a:solidFill>
                <a:srgbClr val="00A7B5"/>
              </a:solidFill>
              <a:prstDash val="solid"/>
              <a:miter/>
            </a:ln>
          </p:spPr>
          <p:txBody>
            <a:bodyPr/>
            <a:lstStyle/>
            <a:p>
              <a:endParaRPr lang="en-GB" sz="1200"/>
            </a:p>
          </p:txBody>
        </p:sp>
        <p:sp>
          <p:nvSpPr>
            <p:cNvPr id="35" name="TextBox 10">
              <a:extLst>
                <a:ext uri="{FF2B5EF4-FFF2-40B4-BE49-F238E27FC236}">
                  <a16:creationId xmlns:a16="http://schemas.microsoft.com/office/drawing/2014/main" id="{547018D3-3179-B165-37FA-862AD46D04B5}"/>
                </a:ext>
              </a:extLst>
            </p:cNvPr>
            <p:cNvSpPr txBox="1"/>
            <p:nvPr/>
          </p:nvSpPr>
          <p:spPr>
            <a:xfrm>
              <a:off x="0" y="-57150"/>
              <a:ext cx="812800" cy="1071348"/>
            </a:xfrm>
            <a:prstGeom prst="rect">
              <a:avLst/>
            </a:prstGeom>
          </p:spPr>
          <p:txBody>
            <a:bodyPr lIns="33867" tIns="33867" rIns="33867" bIns="33867" rtlCol="0" anchor="ctr"/>
            <a:lstStyle/>
            <a:p>
              <a:pPr algn="ctr">
                <a:lnSpc>
                  <a:spcPts val="2239"/>
                </a:lnSpc>
              </a:pPr>
              <a:endParaRPr sz="1200"/>
            </a:p>
          </p:txBody>
        </p:sp>
      </p:grpSp>
      <p:grpSp>
        <p:nvGrpSpPr>
          <p:cNvPr id="36" name="Group 11">
            <a:extLst>
              <a:ext uri="{FF2B5EF4-FFF2-40B4-BE49-F238E27FC236}">
                <a16:creationId xmlns:a16="http://schemas.microsoft.com/office/drawing/2014/main" id="{76E84651-1582-712A-0B53-CCD6306758D1}"/>
              </a:ext>
            </a:extLst>
          </p:cNvPr>
          <p:cNvGrpSpPr/>
          <p:nvPr/>
        </p:nvGrpSpPr>
        <p:grpSpPr>
          <a:xfrm>
            <a:off x="5140015" y="1475435"/>
            <a:ext cx="1773530" cy="1773530"/>
            <a:chOff x="0" y="0"/>
            <a:chExt cx="812800" cy="812800"/>
          </a:xfrm>
        </p:grpSpPr>
        <p:sp>
          <p:nvSpPr>
            <p:cNvPr id="37" name="Freeform 12">
              <a:extLst>
                <a:ext uri="{FF2B5EF4-FFF2-40B4-BE49-F238E27FC236}">
                  <a16:creationId xmlns:a16="http://schemas.microsoft.com/office/drawing/2014/main" id="{01160BCE-22EB-0349-6346-7D634BA4E4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19050" cap="sq">
              <a:solidFill>
                <a:srgbClr val="00A7B5"/>
              </a:solidFill>
              <a:prstDash val="solid"/>
              <a:miter/>
            </a:ln>
          </p:spPr>
          <p:txBody>
            <a:bodyPr/>
            <a:lstStyle/>
            <a:p>
              <a:endParaRPr lang="en-GB" sz="1200"/>
            </a:p>
          </p:txBody>
        </p:sp>
        <p:sp>
          <p:nvSpPr>
            <p:cNvPr id="38" name="TextBox 13">
              <a:extLst>
                <a:ext uri="{FF2B5EF4-FFF2-40B4-BE49-F238E27FC236}">
                  <a16:creationId xmlns:a16="http://schemas.microsoft.com/office/drawing/2014/main" id="{CF3A2A5E-31DF-FB08-A1C0-27C5E41FD7EE}"/>
                </a:ext>
              </a:extLst>
            </p:cNvPr>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grpSp>
        <p:nvGrpSpPr>
          <p:cNvPr id="39" name="Group 14">
            <a:extLst>
              <a:ext uri="{FF2B5EF4-FFF2-40B4-BE49-F238E27FC236}">
                <a16:creationId xmlns:a16="http://schemas.microsoft.com/office/drawing/2014/main" id="{575388CD-9A0C-0BA3-BEC7-332692B62DC2}"/>
              </a:ext>
            </a:extLst>
          </p:cNvPr>
          <p:cNvGrpSpPr/>
          <p:nvPr/>
        </p:nvGrpSpPr>
        <p:grpSpPr>
          <a:xfrm>
            <a:off x="7643829" y="2362200"/>
            <a:ext cx="2834931" cy="3537377"/>
            <a:chOff x="0" y="0"/>
            <a:chExt cx="812800" cy="1014198"/>
          </a:xfrm>
        </p:grpSpPr>
        <p:sp>
          <p:nvSpPr>
            <p:cNvPr id="40" name="Freeform 15">
              <a:extLst>
                <a:ext uri="{FF2B5EF4-FFF2-40B4-BE49-F238E27FC236}">
                  <a16:creationId xmlns:a16="http://schemas.microsoft.com/office/drawing/2014/main" id="{648708F2-5CE6-C5AA-2EDA-9830CB35EB4A}"/>
                </a:ext>
              </a:extLst>
            </p:cNvPr>
            <p:cNvSpPr/>
            <p:nvPr/>
          </p:nvSpPr>
          <p:spPr>
            <a:xfrm>
              <a:off x="0" y="0"/>
              <a:ext cx="812800" cy="1014198"/>
            </a:xfrm>
            <a:custGeom>
              <a:avLst/>
              <a:gdLst/>
              <a:ahLst/>
              <a:cxnLst/>
              <a:rect l="l" t="t" r="r" b="b"/>
              <a:pathLst>
                <a:path w="812800" h="1014198">
                  <a:moveTo>
                    <a:pt x="36412" y="0"/>
                  </a:moveTo>
                  <a:lnTo>
                    <a:pt x="776388" y="0"/>
                  </a:lnTo>
                  <a:cubicBezTo>
                    <a:pt x="796498" y="0"/>
                    <a:pt x="812800" y="16302"/>
                    <a:pt x="812800" y="36412"/>
                  </a:cubicBezTo>
                  <a:lnTo>
                    <a:pt x="812800" y="977786"/>
                  </a:lnTo>
                  <a:cubicBezTo>
                    <a:pt x="812800" y="997895"/>
                    <a:pt x="796498" y="1014198"/>
                    <a:pt x="776388" y="1014198"/>
                  </a:cubicBezTo>
                  <a:lnTo>
                    <a:pt x="36412" y="1014198"/>
                  </a:lnTo>
                  <a:cubicBezTo>
                    <a:pt x="16302" y="1014198"/>
                    <a:pt x="0" y="997895"/>
                    <a:pt x="0" y="977786"/>
                  </a:cubicBezTo>
                  <a:lnTo>
                    <a:pt x="0" y="36412"/>
                  </a:lnTo>
                  <a:cubicBezTo>
                    <a:pt x="0" y="16302"/>
                    <a:pt x="16302" y="0"/>
                    <a:pt x="36412" y="0"/>
                  </a:cubicBezTo>
                  <a:close/>
                </a:path>
              </a:pathLst>
            </a:custGeom>
            <a:solidFill>
              <a:srgbClr val="000000">
                <a:alpha val="0"/>
              </a:srgbClr>
            </a:solidFill>
            <a:ln w="19050" cap="sq">
              <a:solidFill>
                <a:srgbClr val="F59D35"/>
              </a:solidFill>
              <a:prstDash val="solid"/>
              <a:miter/>
            </a:ln>
          </p:spPr>
          <p:txBody>
            <a:bodyPr/>
            <a:lstStyle/>
            <a:p>
              <a:endParaRPr lang="en-GB" sz="1200"/>
            </a:p>
          </p:txBody>
        </p:sp>
        <p:sp>
          <p:nvSpPr>
            <p:cNvPr id="41" name="TextBox 16">
              <a:extLst>
                <a:ext uri="{FF2B5EF4-FFF2-40B4-BE49-F238E27FC236}">
                  <a16:creationId xmlns:a16="http://schemas.microsoft.com/office/drawing/2014/main" id="{74B3DCA6-67B8-2E70-960A-88D22D63A8B8}"/>
                </a:ext>
              </a:extLst>
            </p:cNvPr>
            <p:cNvSpPr txBox="1"/>
            <p:nvPr/>
          </p:nvSpPr>
          <p:spPr>
            <a:xfrm>
              <a:off x="0" y="-57150"/>
              <a:ext cx="812800" cy="1071348"/>
            </a:xfrm>
            <a:prstGeom prst="rect">
              <a:avLst/>
            </a:prstGeom>
          </p:spPr>
          <p:txBody>
            <a:bodyPr lIns="33867" tIns="33867" rIns="33867" bIns="33867" rtlCol="0" anchor="ctr"/>
            <a:lstStyle/>
            <a:p>
              <a:pPr algn="ctr">
                <a:lnSpc>
                  <a:spcPts val="2239"/>
                </a:lnSpc>
              </a:pPr>
              <a:endParaRPr sz="1200"/>
            </a:p>
          </p:txBody>
        </p:sp>
      </p:grpSp>
      <p:grpSp>
        <p:nvGrpSpPr>
          <p:cNvPr id="42" name="Group 17">
            <a:extLst>
              <a:ext uri="{FF2B5EF4-FFF2-40B4-BE49-F238E27FC236}">
                <a16:creationId xmlns:a16="http://schemas.microsoft.com/office/drawing/2014/main" id="{DD62BF4D-4A1F-8468-BBD1-6A98739D39A6}"/>
              </a:ext>
            </a:extLst>
          </p:cNvPr>
          <p:cNvGrpSpPr/>
          <p:nvPr/>
        </p:nvGrpSpPr>
        <p:grpSpPr>
          <a:xfrm>
            <a:off x="8174530" y="1475435"/>
            <a:ext cx="1773530" cy="1773530"/>
            <a:chOff x="0" y="0"/>
            <a:chExt cx="812800" cy="812800"/>
          </a:xfrm>
        </p:grpSpPr>
        <p:sp>
          <p:nvSpPr>
            <p:cNvPr id="43" name="Freeform 18">
              <a:extLst>
                <a:ext uri="{FF2B5EF4-FFF2-40B4-BE49-F238E27FC236}">
                  <a16:creationId xmlns:a16="http://schemas.microsoft.com/office/drawing/2014/main" id="{D72B9792-3BFB-B6E3-57AB-B3FFF6B350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19050" cap="sq">
              <a:solidFill>
                <a:srgbClr val="F59D35"/>
              </a:solidFill>
              <a:prstDash val="solid"/>
              <a:miter/>
            </a:ln>
          </p:spPr>
          <p:txBody>
            <a:bodyPr/>
            <a:lstStyle/>
            <a:p>
              <a:endParaRPr lang="en-GB" sz="1200"/>
            </a:p>
          </p:txBody>
        </p:sp>
        <p:sp>
          <p:nvSpPr>
            <p:cNvPr id="44" name="TextBox 19">
              <a:extLst>
                <a:ext uri="{FF2B5EF4-FFF2-40B4-BE49-F238E27FC236}">
                  <a16:creationId xmlns:a16="http://schemas.microsoft.com/office/drawing/2014/main" id="{A77419A8-45A8-8B8E-7767-B27C3BC68E2B}"/>
                </a:ext>
              </a:extLst>
            </p:cNvPr>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45" name="Freeform 20">
            <a:extLst>
              <a:ext uri="{FF2B5EF4-FFF2-40B4-BE49-F238E27FC236}">
                <a16:creationId xmlns:a16="http://schemas.microsoft.com/office/drawing/2014/main" id="{252CD96F-76E0-5A1D-AE45-3DA3725AA107}"/>
              </a:ext>
            </a:extLst>
          </p:cNvPr>
          <p:cNvSpPr/>
          <p:nvPr/>
        </p:nvSpPr>
        <p:spPr>
          <a:xfrm>
            <a:off x="2430493" y="1809556"/>
            <a:ext cx="1123547" cy="1105289"/>
          </a:xfrm>
          <a:custGeom>
            <a:avLst/>
            <a:gdLst/>
            <a:ahLst/>
            <a:cxnLst/>
            <a:rect l="l" t="t" r="r" b="b"/>
            <a:pathLst>
              <a:path w="1685321" h="1657934">
                <a:moveTo>
                  <a:pt x="0" y="0"/>
                </a:moveTo>
                <a:lnTo>
                  <a:pt x="1685320" y="0"/>
                </a:lnTo>
                <a:lnTo>
                  <a:pt x="1685320" y="1657934"/>
                </a:lnTo>
                <a:lnTo>
                  <a:pt x="0" y="165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46" name="Freeform 21">
            <a:extLst>
              <a:ext uri="{FF2B5EF4-FFF2-40B4-BE49-F238E27FC236}">
                <a16:creationId xmlns:a16="http://schemas.microsoft.com/office/drawing/2014/main" id="{758301C7-4DA6-E3B0-B52E-BB7CCF49F8C0}"/>
              </a:ext>
            </a:extLst>
          </p:cNvPr>
          <p:cNvSpPr/>
          <p:nvPr/>
        </p:nvSpPr>
        <p:spPr>
          <a:xfrm>
            <a:off x="5454360" y="1762137"/>
            <a:ext cx="1144842" cy="1144842"/>
          </a:xfrm>
          <a:custGeom>
            <a:avLst/>
            <a:gdLst/>
            <a:ahLst/>
            <a:cxnLst/>
            <a:rect l="l" t="t" r="r" b="b"/>
            <a:pathLst>
              <a:path w="1717263" h="1717263">
                <a:moveTo>
                  <a:pt x="0" y="0"/>
                </a:moveTo>
                <a:lnTo>
                  <a:pt x="1717262" y="0"/>
                </a:lnTo>
                <a:lnTo>
                  <a:pt x="1717262" y="1717263"/>
                </a:lnTo>
                <a:lnTo>
                  <a:pt x="0" y="1717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47" name="Freeform 22">
            <a:extLst>
              <a:ext uri="{FF2B5EF4-FFF2-40B4-BE49-F238E27FC236}">
                <a16:creationId xmlns:a16="http://schemas.microsoft.com/office/drawing/2014/main" id="{8718F760-16B9-C6F2-A5D4-37186875B250}"/>
              </a:ext>
            </a:extLst>
          </p:cNvPr>
          <p:cNvSpPr/>
          <p:nvPr/>
        </p:nvSpPr>
        <p:spPr>
          <a:xfrm>
            <a:off x="8337986" y="1611250"/>
            <a:ext cx="1446617" cy="1446617"/>
          </a:xfrm>
          <a:custGeom>
            <a:avLst/>
            <a:gdLst/>
            <a:ahLst/>
            <a:cxnLst/>
            <a:rect l="l" t="t" r="r" b="b"/>
            <a:pathLst>
              <a:path w="2169926" h="2169926">
                <a:moveTo>
                  <a:pt x="0" y="0"/>
                </a:moveTo>
                <a:lnTo>
                  <a:pt x="2169926" y="0"/>
                </a:lnTo>
                <a:lnTo>
                  <a:pt x="2169926" y="2169925"/>
                </a:lnTo>
                <a:lnTo>
                  <a:pt x="0" y="21699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48" name="TextBox 23">
            <a:extLst>
              <a:ext uri="{FF2B5EF4-FFF2-40B4-BE49-F238E27FC236}">
                <a16:creationId xmlns:a16="http://schemas.microsoft.com/office/drawing/2014/main" id="{CEC17540-8A2C-25F3-B27B-5817533AEBEA}"/>
              </a:ext>
            </a:extLst>
          </p:cNvPr>
          <p:cNvSpPr txBox="1"/>
          <p:nvPr/>
        </p:nvSpPr>
        <p:spPr>
          <a:xfrm>
            <a:off x="1777417" y="3490350"/>
            <a:ext cx="2429697" cy="320601"/>
          </a:xfrm>
          <a:prstGeom prst="rect">
            <a:avLst/>
          </a:prstGeom>
        </p:spPr>
        <p:txBody>
          <a:bodyPr lIns="0" tIns="0" rIns="0" bIns="0" rtlCol="0" anchor="t">
            <a:spAutoFit/>
          </a:bodyPr>
          <a:lstStyle/>
          <a:p>
            <a:pPr algn="ctr">
              <a:lnSpc>
                <a:spcPts val="2471"/>
              </a:lnSpc>
            </a:pPr>
            <a:r>
              <a:rPr lang="en-US" sz="2133" b="1">
                <a:solidFill>
                  <a:srgbClr val="015EA4"/>
                </a:solidFill>
                <a:latin typeface="Arial" panose="020B0604020202020204" pitchFamily="34" charset="0"/>
                <a:ea typeface="+mj-ea"/>
                <a:cs typeface="Arial" panose="020B0604020202020204" pitchFamily="34" charset="0"/>
              </a:rPr>
              <a:t>Patient Centred</a:t>
            </a:r>
          </a:p>
        </p:txBody>
      </p:sp>
      <p:sp>
        <p:nvSpPr>
          <p:cNvPr id="50" name="TextBox 25">
            <a:extLst>
              <a:ext uri="{FF2B5EF4-FFF2-40B4-BE49-F238E27FC236}">
                <a16:creationId xmlns:a16="http://schemas.microsoft.com/office/drawing/2014/main" id="{7559BCEC-CFC3-FC32-2109-139B9A754084}"/>
              </a:ext>
            </a:extLst>
          </p:cNvPr>
          <p:cNvSpPr txBox="1"/>
          <p:nvPr/>
        </p:nvSpPr>
        <p:spPr>
          <a:xfrm>
            <a:off x="4811932" y="3490350"/>
            <a:ext cx="2429697" cy="320601"/>
          </a:xfrm>
          <a:prstGeom prst="rect">
            <a:avLst/>
          </a:prstGeom>
        </p:spPr>
        <p:txBody>
          <a:bodyPr lIns="0" tIns="0" rIns="0" bIns="0" rtlCol="0" anchor="t">
            <a:spAutoFit/>
          </a:bodyPr>
          <a:lstStyle/>
          <a:p>
            <a:pPr algn="ctr">
              <a:lnSpc>
                <a:spcPts val="2471"/>
              </a:lnSpc>
            </a:pPr>
            <a:r>
              <a:rPr lang="en-US" sz="2133" b="1">
                <a:solidFill>
                  <a:srgbClr val="015EA4"/>
                </a:solidFill>
                <a:latin typeface="Arial" panose="020B0604020202020204" pitchFamily="34" charset="0"/>
                <a:ea typeface="+mj-ea"/>
                <a:cs typeface="Arial" panose="020B0604020202020204" pitchFamily="34" charset="0"/>
              </a:rPr>
              <a:t>Sustainable</a:t>
            </a:r>
          </a:p>
        </p:txBody>
      </p:sp>
      <p:sp>
        <p:nvSpPr>
          <p:cNvPr id="52" name="TextBox 27">
            <a:extLst>
              <a:ext uri="{FF2B5EF4-FFF2-40B4-BE49-F238E27FC236}">
                <a16:creationId xmlns:a16="http://schemas.microsoft.com/office/drawing/2014/main" id="{DF9C9FAC-0121-9CA1-0662-D2E0CC3F6224}"/>
              </a:ext>
            </a:extLst>
          </p:cNvPr>
          <p:cNvSpPr txBox="1"/>
          <p:nvPr/>
        </p:nvSpPr>
        <p:spPr>
          <a:xfrm>
            <a:off x="7846446" y="3490350"/>
            <a:ext cx="2429697" cy="320601"/>
          </a:xfrm>
          <a:prstGeom prst="rect">
            <a:avLst/>
          </a:prstGeom>
        </p:spPr>
        <p:txBody>
          <a:bodyPr lIns="0" tIns="0" rIns="0" bIns="0" rtlCol="0" anchor="t">
            <a:spAutoFit/>
          </a:bodyPr>
          <a:lstStyle/>
          <a:p>
            <a:pPr algn="ctr">
              <a:lnSpc>
                <a:spcPts val="2471"/>
              </a:lnSpc>
            </a:pPr>
            <a:r>
              <a:rPr lang="en-US" sz="2133" b="1">
                <a:solidFill>
                  <a:srgbClr val="015EA4"/>
                </a:solidFill>
                <a:latin typeface="Arial" panose="020B0604020202020204" pitchFamily="34" charset="0"/>
                <a:ea typeface="+mj-ea"/>
                <a:cs typeface="Arial" panose="020B0604020202020204" pitchFamily="34" charset="0"/>
              </a:rPr>
              <a:t>Innovative</a:t>
            </a:r>
          </a:p>
        </p:txBody>
      </p:sp>
      <p:sp>
        <p:nvSpPr>
          <p:cNvPr id="54" name="TextBox 24">
            <a:extLst>
              <a:ext uri="{FF2B5EF4-FFF2-40B4-BE49-F238E27FC236}">
                <a16:creationId xmlns:a16="http://schemas.microsoft.com/office/drawing/2014/main" id="{4A640682-7DC7-A408-B5DB-A2FBD179E050}"/>
              </a:ext>
            </a:extLst>
          </p:cNvPr>
          <p:cNvSpPr txBox="1"/>
          <p:nvPr/>
        </p:nvSpPr>
        <p:spPr>
          <a:xfrm>
            <a:off x="1832993" y="4109305"/>
            <a:ext cx="2374121" cy="1184620"/>
          </a:xfrm>
          <a:prstGeom prst="rect">
            <a:avLst/>
          </a:prstGeom>
        </p:spPr>
        <p:txBody>
          <a:bodyPr wrap="square" lIns="0" tIns="0" rIns="0" bIns="0" rtlCol="0" anchor="t">
            <a:spAutoFit/>
          </a:bodyPr>
          <a:lstStyle/>
          <a:p>
            <a:pPr lvl="0" algn="ctr">
              <a:lnSpc>
                <a:spcPct val="107000"/>
              </a:lnSpc>
            </a:pPr>
            <a:r>
              <a:rPr lang="en-GB" sz="1600" kern="100">
                <a:latin typeface="Arial" panose="020B0604020202020204" pitchFamily="34" charset="0"/>
                <a:cs typeface="Arial" panose="020B0604020202020204" pitchFamily="34" charset="0"/>
              </a:rPr>
              <a:t>Improving patient experience and outcomes, and reducing inequalities in care</a:t>
            </a:r>
          </a:p>
          <a:p>
            <a:pPr>
              <a:lnSpc>
                <a:spcPts val="1119"/>
              </a:lnSpc>
              <a:spcBef>
                <a:spcPct val="0"/>
              </a:spcBef>
            </a:pPr>
            <a:endParaRPr lang="en-US" sz="853">
              <a:solidFill>
                <a:srgbClr val="3C5679"/>
              </a:solidFill>
              <a:latin typeface="Arial"/>
            </a:endParaRPr>
          </a:p>
        </p:txBody>
      </p:sp>
      <p:sp>
        <p:nvSpPr>
          <p:cNvPr id="55" name="TextBox 26">
            <a:extLst>
              <a:ext uri="{FF2B5EF4-FFF2-40B4-BE49-F238E27FC236}">
                <a16:creationId xmlns:a16="http://schemas.microsoft.com/office/drawing/2014/main" id="{8C202560-341A-93C7-41AC-AE8999E3F222}"/>
              </a:ext>
            </a:extLst>
          </p:cNvPr>
          <p:cNvSpPr txBox="1"/>
          <p:nvPr/>
        </p:nvSpPr>
        <p:spPr>
          <a:xfrm>
            <a:off x="5014000" y="4103974"/>
            <a:ext cx="2164001" cy="930768"/>
          </a:xfrm>
          <a:prstGeom prst="rect">
            <a:avLst/>
          </a:prstGeom>
        </p:spPr>
        <p:txBody>
          <a:bodyPr wrap="square" lIns="0" tIns="0" rIns="0" bIns="0" rtlCol="0" anchor="t">
            <a:spAutoFit/>
          </a:bodyPr>
          <a:lstStyle/>
          <a:p>
            <a:pPr lvl="0" algn="ctr">
              <a:lnSpc>
                <a:spcPct val="107000"/>
              </a:lnSpc>
            </a:pPr>
            <a:r>
              <a:rPr lang="en-GB" sz="1600" kern="100">
                <a:latin typeface="Arial" panose="020B0604020202020204" pitchFamily="34" charset="0"/>
                <a:ea typeface="Calibri" panose="020F0502020204030204" pitchFamily="34" charset="0"/>
                <a:cs typeface="Arial" panose="020B0604020202020204" pitchFamily="34" charset="0"/>
              </a:rPr>
              <a:t>Developing service models that are resilient and fit for the future</a:t>
            </a:r>
            <a:endParaRPr lang="en-US" sz="1067">
              <a:solidFill>
                <a:srgbClr val="3C5679"/>
              </a:solidFill>
              <a:latin typeface="Arial"/>
            </a:endParaRPr>
          </a:p>
          <a:p>
            <a:pPr>
              <a:lnSpc>
                <a:spcPts val="1195"/>
              </a:lnSpc>
              <a:spcBef>
                <a:spcPct val="0"/>
              </a:spcBef>
            </a:pPr>
            <a:endParaRPr lang="en-US" sz="853">
              <a:solidFill>
                <a:srgbClr val="3C5679"/>
              </a:solidFill>
              <a:latin typeface="Arial"/>
            </a:endParaRPr>
          </a:p>
        </p:txBody>
      </p:sp>
      <p:sp>
        <p:nvSpPr>
          <p:cNvPr id="56" name="TextBox 28">
            <a:extLst>
              <a:ext uri="{FF2B5EF4-FFF2-40B4-BE49-F238E27FC236}">
                <a16:creationId xmlns:a16="http://schemas.microsoft.com/office/drawing/2014/main" id="{99B10883-E000-F945-F909-48A1ED23CE4A}"/>
              </a:ext>
            </a:extLst>
          </p:cNvPr>
          <p:cNvSpPr txBox="1"/>
          <p:nvPr/>
        </p:nvSpPr>
        <p:spPr>
          <a:xfrm>
            <a:off x="7923822" y="4101722"/>
            <a:ext cx="2352321" cy="1207767"/>
          </a:xfrm>
          <a:prstGeom prst="rect">
            <a:avLst/>
          </a:prstGeom>
        </p:spPr>
        <p:txBody>
          <a:bodyPr wrap="square" lIns="0" tIns="0" rIns="0" bIns="0" rtlCol="0" anchor="t">
            <a:spAutoFit/>
          </a:bodyPr>
          <a:lstStyle/>
          <a:p>
            <a:pPr algn="ctr">
              <a:lnSpc>
                <a:spcPct val="107000"/>
              </a:lnSpc>
            </a:pPr>
            <a:r>
              <a:rPr lang="en-GB" sz="1600" kern="100">
                <a:latin typeface="Arial" panose="020B0604020202020204" pitchFamily="34" charset="0"/>
                <a:cs typeface="Arial" panose="020B0604020202020204" pitchFamily="34" charset="0"/>
              </a:rPr>
              <a:t>Harnessing new technologies and innovations to improve care and productivity</a:t>
            </a:r>
          </a:p>
          <a:p>
            <a:pPr>
              <a:lnSpc>
                <a:spcPts val="1195"/>
              </a:lnSpc>
              <a:spcBef>
                <a:spcPct val="0"/>
              </a:spcBef>
            </a:pPr>
            <a:endParaRPr lang="en-US" sz="1067">
              <a:solidFill>
                <a:srgbClr val="3C5679"/>
              </a:solidFill>
              <a:latin typeface="Arial"/>
            </a:endParaRPr>
          </a:p>
        </p:txBody>
      </p:sp>
    </p:spTree>
    <p:extLst>
      <p:ext uri="{BB962C8B-B14F-4D97-AF65-F5344CB8AC3E}">
        <p14:creationId xmlns:p14="http://schemas.microsoft.com/office/powerpoint/2010/main" val="383713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35000"/>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583337" y="2960396"/>
            <a:ext cx="6299200" cy="937208"/>
          </a:xfrm>
        </p:spPr>
        <p:txBody>
          <a:bodyPr>
            <a:normAutofit/>
          </a:bodyPr>
          <a:lstStyle/>
          <a:p>
            <a:r>
              <a:rPr lang="en-GB" sz="4800" b="1">
                <a:solidFill>
                  <a:srgbClr val="015EA4"/>
                </a:solidFill>
                <a:latin typeface="Arial" panose="020B0604020202020204" pitchFamily="34" charset="0"/>
                <a:cs typeface="Arial" panose="020B0604020202020204" pitchFamily="34" charset="0"/>
              </a:rPr>
              <a:t>Ophthalmology</a:t>
            </a:r>
            <a:endParaRPr lang="en-GB" sz="4800">
              <a:solidFill>
                <a:srgbClr val="015EA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B775FB-AEA4-BD6E-E7B9-E8EDF45E7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Tree>
    <p:extLst>
      <p:ext uri="{BB962C8B-B14F-4D97-AF65-F5344CB8AC3E}">
        <p14:creationId xmlns:p14="http://schemas.microsoft.com/office/powerpoint/2010/main" val="12303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a:solidFill>
                  <a:srgbClr val="0070C0"/>
                </a:solidFill>
                <a:latin typeface="Arial" panose="020B0604020202020204" pitchFamily="34" charset="0"/>
                <a:cs typeface="Arial" panose="020B0604020202020204" pitchFamily="34" charset="0"/>
              </a:rPr>
              <a:t>24/25 workplan</a:t>
            </a:r>
            <a:endParaRPr lang="en-GB" sz="2400">
              <a:solidFill>
                <a:srgbClr val="0070C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37755B3-83ED-B53A-CB00-C6C69116EDAA}"/>
              </a:ext>
            </a:extLst>
          </p:cNvPr>
          <p:cNvGrpSpPr/>
          <p:nvPr/>
        </p:nvGrpSpPr>
        <p:grpSpPr>
          <a:xfrm>
            <a:off x="1192634" y="1328898"/>
            <a:ext cx="936000" cy="936000"/>
            <a:chOff x="1229958" y="1692797"/>
            <a:chExt cx="1044000" cy="1044000"/>
          </a:xfrm>
        </p:grpSpPr>
        <p:sp>
          <p:nvSpPr>
            <p:cNvPr id="3" name="Oval 2">
              <a:extLst>
                <a:ext uri="{FF2B5EF4-FFF2-40B4-BE49-F238E27FC236}">
                  <a16:creationId xmlns:a16="http://schemas.microsoft.com/office/drawing/2014/main" id="{2422A6BC-21E3-99C8-DF8E-89B77FCD0349}"/>
                </a:ext>
              </a:extLst>
            </p:cNvPr>
            <p:cNvSpPr/>
            <p:nvPr/>
          </p:nvSpPr>
          <p:spPr>
            <a:xfrm>
              <a:off x="1229958" y="1692797"/>
              <a:ext cx="1044000" cy="1044000"/>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 network outline">
              <a:extLst>
                <a:ext uri="{FF2B5EF4-FFF2-40B4-BE49-F238E27FC236}">
                  <a16:creationId xmlns:a16="http://schemas.microsoft.com/office/drawing/2014/main" id="{B419955C-7E67-EDC8-F7E9-EAF0D1ED9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125" y="1846116"/>
              <a:ext cx="775665" cy="687622"/>
            </a:xfrm>
            <a:prstGeom prst="rect">
              <a:avLst/>
            </a:prstGeom>
          </p:spPr>
        </p:pic>
      </p:grpSp>
      <p:sp>
        <p:nvSpPr>
          <p:cNvPr id="8" name="Oval 7">
            <a:extLst>
              <a:ext uri="{FF2B5EF4-FFF2-40B4-BE49-F238E27FC236}">
                <a16:creationId xmlns:a16="http://schemas.microsoft.com/office/drawing/2014/main" id="{CFD9C292-6250-835A-5367-787CD28D0ED5}"/>
              </a:ext>
            </a:extLst>
          </p:cNvPr>
          <p:cNvSpPr/>
          <p:nvPr/>
        </p:nvSpPr>
        <p:spPr>
          <a:xfrm>
            <a:off x="9805515" y="1328898"/>
            <a:ext cx="936000" cy="936000"/>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B692D3-E980-116C-4531-5CFC777F7D7F}"/>
              </a:ext>
            </a:extLst>
          </p:cNvPr>
          <p:cNvSpPr txBox="1"/>
          <p:nvPr/>
        </p:nvSpPr>
        <p:spPr>
          <a:xfrm>
            <a:off x="883262" y="2350761"/>
            <a:ext cx="1595156" cy="738664"/>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Implement Single Point of Access Pilot</a:t>
            </a:r>
          </a:p>
        </p:txBody>
      </p:sp>
      <p:sp>
        <p:nvSpPr>
          <p:cNvPr id="16" name="TextBox 15">
            <a:extLst>
              <a:ext uri="{FF2B5EF4-FFF2-40B4-BE49-F238E27FC236}">
                <a16:creationId xmlns:a16="http://schemas.microsoft.com/office/drawing/2014/main" id="{BEDDA1B8-C196-A555-AEE5-7233BBC8F3B1}"/>
              </a:ext>
            </a:extLst>
          </p:cNvPr>
          <p:cNvSpPr txBox="1"/>
          <p:nvPr/>
        </p:nvSpPr>
        <p:spPr>
          <a:xfrm>
            <a:off x="3750522" y="2331546"/>
            <a:ext cx="1921355" cy="738664"/>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Implement Glaucoma Monitoring Service Pilot</a:t>
            </a:r>
          </a:p>
        </p:txBody>
      </p:sp>
      <p:sp>
        <p:nvSpPr>
          <p:cNvPr id="18" name="TextBox 17">
            <a:extLst>
              <a:ext uri="{FF2B5EF4-FFF2-40B4-BE49-F238E27FC236}">
                <a16:creationId xmlns:a16="http://schemas.microsoft.com/office/drawing/2014/main" id="{E0FF5F08-A735-B16A-6213-73345643E5B0}"/>
              </a:ext>
            </a:extLst>
          </p:cNvPr>
          <p:cNvSpPr txBox="1"/>
          <p:nvPr/>
        </p:nvSpPr>
        <p:spPr>
          <a:xfrm>
            <a:off x="6611985" y="2350761"/>
            <a:ext cx="2194311" cy="523220"/>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Implement Advice and Guidance Pilot</a:t>
            </a:r>
          </a:p>
        </p:txBody>
      </p:sp>
      <p:sp>
        <p:nvSpPr>
          <p:cNvPr id="19" name="TextBox 18">
            <a:extLst>
              <a:ext uri="{FF2B5EF4-FFF2-40B4-BE49-F238E27FC236}">
                <a16:creationId xmlns:a16="http://schemas.microsoft.com/office/drawing/2014/main" id="{0DB7A60D-9CDD-0555-373C-299447C5F485}"/>
              </a:ext>
            </a:extLst>
          </p:cNvPr>
          <p:cNvSpPr txBox="1"/>
          <p:nvPr/>
        </p:nvSpPr>
        <p:spPr>
          <a:xfrm>
            <a:off x="9497240" y="2350761"/>
            <a:ext cx="2194312" cy="954107"/>
          </a:xfrm>
          <a:prstGeom prst="rect">
            <a:avLst/>
          </a:prstGeom>
          <a:noFill/>
        </p:spPr>
        <p:txBody>
          <a:bodyPr wrap="square">
            <a:spAutoFit/>
          </a:bodyPr>
          <a:lstStyle/>
          <a:p>
            <a:r>
              <a:rPr lang="en-GB" sz="1400">
                <a:solidFill>
                  <a:schemeClr val="accent5">
                    <a:lumMod val="50000"/>
                  </a:schemeClr>
                </a:solidFill>
                <a:latin typeface="Arial" panose="020B0604020202020204" pitchFamily="34" charset="0"/>
                <a:cs typeface="Arial" panose="020B0604020202020204" pitchFamily="34" charset="0"/>
              </a:rPr>
              <a:t>Explore opportunities for Glaucoma Enhanced Case Finding Service</a:t>
            </a:r>
          </a:p>
          <a:p>
            <a:endParaRPr lang="en-GB" sz="1400">
              <a:solidFill>
                <a:schemeClr val="accent5">
                  <a:lumMod val="50000"/>
                </a:schemeClr>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BC5D653F-A308-5656-4AB0-8441346E0339}"/>
              </a:ext>
            </a:extLst>
          </p:cNvPr>
          <p:cNvSpPr/>
          <p:nvPr/>
        </p:nvSpPr>
        <p:spPr>
          <a:xfrm>
            <a:off x="6951148" y="1328898"/>
            <a:ext cx="936000" cy="936000"/>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FD90E50-10E9-2B04-A80E-BD732F766D3F}"/>
              </a:ext>
            </a:extLst>
          </p:cNvPr>
          <p:cNvGrpSpPr/>
          <p:nvPr/>
        </p:nvGrpSpPr>
        <p:grpSpPr>
          <a:xfrm>
            <a:off x="4067102" y="1349364"/>
            <a:ext cx="936001" cy="936000"/>
            <a:chOff x="3418891" y="1713263"/>
            <a:chExt cx="1044000" cy="1044000"/>
          </a:xfrm>
        </p:grpSpPr>
        <p:pic>
          <p:nvPicPr>
            <p:cNvPr id="7" name="Graphic 6" descr="Questions outline">
              <a:extLst>
                <a:ext uri="{FF2B5EF4-FFF2-40B4-BE49-F238E27FC236}">
                  <a16:creationId xmlns:a16="http://schemas.microsoft.com/office/drawing/2014/main" id="{75DEC254-D682-3FF6-EEF4-69E1E94516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578203" y="1891452"/>
              <a:ext cx="747566" cy="687622"/>
            </a:xfrm>
            <a:prstGeom prst="rect">
              <a:avLst/>
            </a:prstGeom>
          </p:spPr>
        </p:pic>
        <p:sp>
          <p:nvSpPr>
            <p:cNvPr id="22" name="Oval 21">
              <a:extLst>
                <a:ext uri="{FF2B5EF4-FFF2-40B4-BE49-F238E27FC236}">
                  <a16:creationId xmlns:a16="http://schemas.microsoft.com/office/drawing/2014/main" id="{CC31A139-1CAB-1A08-09EA-4650885197FC}"/>
                </a:ext>
              </a:extLst>
            </p:cNvPr>
            <p:cNvSpPr/>
            <p:nvPr/>
          </p:nvSpPr>
          <p:spPr>
            <a:xfrm>
              <a:off x="3418891" y="1713263"/>
              <a:ext cx="1044000" cy="1044000"/>
            </a:xfrm>
            <a:prstGeom prst="ellipse">
              <a:avLst/>
            </a:prstGeom>
            <a:noFill/>
            <a:ln w="76200">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Connector: Elbow 16">
            <a:extLst>
              <a:ext uri="{FF2B5EF4-FFF2-40B4-BE49-F238E27FC236}">
                <a16:creationId xmlns:a16="http://schemas.microsoft.com/office/drawing/2014/main" id="{9E3BF9B4-743D-DA67-7640-9333A355C110}"/>
              </a:ext>
            </a:extLst>
          </p:cNvPr>
          <p:cNvCxnSpPr>
            <a:cxnSpLocks/>
          </p:cNvCxnSpPr>
          <p:nvPr/>
        </p:nvCxnSpPr>
        <p:spPr>
          <a:xfrm rot="10800000" flipV="1">
            <a:off x="877165" y="1934431"/>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B65854B-3D89-81CD-7D24-9AE8A58F0529}"/>
              </a:ext>
            </a:extLst>
          </p:cNvPr>
          <p:cNvCxnSpPr>
            <a:cxnSpLocks/>
          </p:cNvCxnSpPr>
          <p:nvPr/>
        </p:nvCxnSpPr>
        <p:spPr>
          <a:xfrm rot="10800000" flipV="1">
            <a:off x="3748313" y="1934431"/>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AFC8C68-9726-5BF8-AB40-DC5951D28948}"/>
              </a:ext>
            </a:extLst>
          </p:cNvPr>
          <p:cNvCxnSpPr>
            <a:cxnSpLocks/>
          </p:cNvCxnSpPr>
          <p:nvPr/>
        </p:nvCxnSpPr>
        <p:spPr>
          <a:xfrm rot="10800000" flipV="1">
            <a:off x="6623883" y="1915277"/>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277B677-E743-353D-AE64-6F81F3416599}"/>
              </a:ext>
            </a:extLst>
          </p:cNvPr>
          <p:cNvCxnSpPr>
            <a:cxnSpLocks/>
          </p:cNvCxnSpPr>
          <p:nvPr/>
        </p:nvCxnSpPr>
        <p:spPr>
          <a:xfrm rot="10800000" flipV="1">
            <a:off x="9497243" y="1909560"/>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99332C9-14A9-03A5-D0DF-6B9E7EA7FE82}"/>
              </a:ext>
            </a:extLst>
          </p:cNvPr>
          <p:cNvSpPr/>
          <p:nvPr/>
        </p:nvSpPr>
        <p:spPr>
          <a:xfrm>
            <a:off x="673291" y="5318452"/>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£475k NHSE Eyecare Accelerator Round 1 funding</a:t>
            </a:r>
          </a:p>
        </p:txBody>
      </p:sp>
      <p:sp>
        <p:nvSpPr>
          <p:cNvPr id="34" name="Rectangle: Rounded Corners 33">
            <a:extLst>
              <a:ext uri="{FF2B5EF4-FFF2-40B4-BE49-F238E27FC236}">
                <a16:creationId xmlns:a16="http://schemas.microsoft.com/office/drawing/2014/main" id="{F015C218-6F16-EA65-0E1C-A9AB3305C1CC}"/>
              </a:ext>
            </a:extLst>
          </p:cNvPr>
          <p:cNvSpPr/>
          <p:nvPr/>
        </p:nvSpPr>
        <p:spPr>
          <a:xfrm>
            <a:off x="3580437" y="5318452"/>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£300k NHSE transformation funding</a:t>
            </a:r>
          </a:p>
        </p:txBody>
      </p:sp>
      <p:sp>
        <p:nvSpPr>
          <p:cNvPr id="35" name="Rectangle: Rounded Corners 34">
            <a:extLst>
              <a:ext uri="{FF2B5EF4-FFF2-40B4-BE49-F238E27FC236}">
                <a16:creationId xmlns:a16="http://schemas.microsoft.com/office/drawing/2014/main" id="{545972E8-B298-B25E-7A1A-69E17C5176BD}"/>
              </a:ext>
            </a:extLst>
          </p:cNvPr>
          <p:cNvSpPr/>
          <p:nvPr/>
        </p:nvSpPr>
        <p:spPr>
          <a:xfrm>
            <a:off x="9312431" y="5248685"/>
            <a:ext cx="2634601" cy="782878"/>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£207k NHSE Eyecare Accelerator Round 2 funding + £200k NHSE transformation funding </a:t>
            </a:r>
          </a:p>
        </p:txBody>
      </p:sp>
      <p:sp>
        <p:nvSpPr>
          <p:cNvPr id="40" name="TextBox 39">
            <a:extLst>
              <a:ext uri="{FF2B5EF4-FFF2-40B4-BE49-F238E27FC236}">
                <a16:creationId xmlns:a16="http://schemas.microsoft.com/office/drawing/2014/main" id="{7669F0A0-8BBC-E8ED-EFB6-FC6708BB9B47}"/>
              </a:ext>
            </a:extLst>
          </p:cNvPr>
          <p:cNvSpPr txBox="1"/>
          <p:nvPr/>
        </p:nvSpPr>
        <p:spPr>
          <a:xfrm>
            <a:off x="994523" y="3280222"/>
            <a:ext cx="1595157" cy="1754326"/>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On track </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Launched 1</a:t>
            </a:r>
            <a:r>
              <a:rPr lang="en-GB" sz="1200" baseline="30000">
                <a:latin typeface="Arial" panose="020B0604020202020204" pitchFamily="34" charset="0"/>
                <a:cs typeface="Arial" panose="020B0604020202020204" pitchFamily="34" charset="0"/>
              </a:rPr>
              <a:t>st</a:t>
            </a:r>
            <a:r>
              <a:rPr lang="en-GB" sz="1200">
                <a:latin typeface="Arial" panose="020B0604020202020204" pitchFamily="34" charset="0"/>
                <a:cs typeface="Arial" panose="020B0604020202020204" pitchFamily="34" charset="0"/>
              </a:rPr>
              <a:t> July 2024</a:t>
            </a:r>
          </a:p>
          <a:p>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Ongoing management and monitoring of pilot </a:t>
            </a:r>
          </a:p>
        </p:txBody>
      </p:sp>
      <p:sp>
        <p:nvSpPr>
          <p:cNvPr id="41" name="TextBox 40">
            <a:extLst>
              <a:ext uri="{FF2B5EF4-FFF2-40B4-BE49-F238E27FC236}">
                <a16:creationId xmlns:a16="http://schemas.microsoft.com/office/drawing/2014/main" id="{0959103A-375B-4CD9-68E4-DFAD7BC57C8C}"/>
              </a:ext>
            </a:extLst>
          </p:cNvPr>
          <p:cNvSpPr txBox="1"/>
          <p:nvPr/>
        </p:nvSpPr>
        <p:spPr>
          <a:xfrm>
            <a:off x="3935916" y="3280222"/>
            <a:ext cx="1595157" cy="1754326"/>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chemeClr val="accent2">
                    <a:lumMod val="75000"/>
                  </a:schemeClr>
                </a:solidFill>
                <a:latin typeface="Arial" panose="020B0604020202020204" pitchFamily="34" charset="0"/>
                <a:cs typeface="Arial" panose="020B0604020202020204" pitchFamily="34" charset="0"/>
              </a:rPr>
              <a:t>Delayed Q1/2 progress</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Due to launch 1</a:t>
            </a:r>
            <a:r>
              <a:rPr lang="en-GB" sz="1200" baseline="30000" dirty="0">
                <a:latin typeface="Arial" panose="020B0604020202020204" pitchFamily="34" charset="0"/>
                <a:cs typeface="Arial" panose="020B0604020202020204" pitchFamily="34" charset="0"/>
              </a:rPr>
              <a:t>st</a:t>
            </a:r>
            <a:r>
              <a:rPr lang="en-GB" sz="1200" dirty="0">
                <a:latin typeface="Arial" panose="020B0604020202020204" pitchFamily="34" charset="0"/>
                <a:cs typeface="Arial" panose="020B0604020202020204" pitchFamily="34" charset="0"/>
              </a:rPr>
              <a:t> April 2025</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Contract variation underway</a:t>
            </a:r>
          </a:p>
        </p:txBody>
      </p:sp>
      <p:sp>
        <p:nvSpPr>
          <p:cNvPr id="42" name="TextBox 41">
            <a:extLst>
              <a:ext uri="{FF2B5EF4-FFF2-40B4-BE49-F238E27FC236}">
                <a16:creationId xmlns:a16="http://schemas.microsoft.com/office/drawing/2014/main" id="{B6268F3E-FF38-B094-6614-FB6C69EED1D3}"/>
              </a:ext>
            </a:extLst>
          </p:cNvPr>
          <p:cNvSpPr txBox="1"/>
          <p:nvPr/>
        </p:nvSpPr>
        <p:spPr>
          <a:xfrm>
            <a:off x="9595006" y="3278512"/>
            <a:ext cx="1595157" cy="1569660"/>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On track </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Funding received to pilot</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Procurement process underway</a:t>
            </a:r>
          </a:p>
        </p:txBody>
      </p:sp>
      <p:sp>
        <p:nvSpPr>
          <p:cNvPr id="43" name="TextBox 42">
            <a:extLst>
              <a:ext uri="{FF2B5EF4-FFF2-40B4-BE49-F238E27FC236}">
                <a16:creationId xmlns:a16="http://schemas.microsoft.com/office/drawing/2014/main" id="{E24BF929-7AF9-30AB-C054-7AF457AE06AD}"/>
              </a:ext>
            </a:extLst>
          </p:cNvPr>
          <p:cNvSpPr txBox="1"/>
          <p:nvPr/>
        </p:nvSpPr>
        <p:spPr>
          <a:xfrm>
            <a:off x="6763107" y="3280222"/>
            <a:ext cx="1766797" cy="1754326"/>
          </a:xfrm>
          <a:prstGeom prst="rect">
            <a:avLst/>
          </a:prstGeom>
          <a:noFill/>
        </p:spPr>
        <p:txBody>
          <a:bodyPr wrap="square" rtlCol="0">
            <a:spAutoFit/>
          </a:bodyPr>
          <a:lstStyle/>
          <a:p>
            <a:pPr marL="285750" indent="-285750">
              <a:buFont typeface="Wingdings" panose="05000000000000000000" pitchFamily="2" charset="2"/>
              <a:buChar char="ü"/>
            </a:pPr>
            <a:r>
              <a:rPr lang="en-GB" sz="1200">
                <a:solidFill>
                  <a:schemeClr val="accent6"/>
                </a:solidFill>
                <a:latin typeface="Arial" panose="020B0604020202020204" pitchFamily="34" charset="0"/>
                <a:cs typeface="Arial" panose="020B0604020202020204" pitchFamily="34" charset="0"/>
              </a:rPr>
              <a:t>On track </a:t>
            </a:r>
          </a:p>
          <a:p>
            <a:pPr marL="285750" indent="-285750">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Launched across Sept and Nov 2024</a:t>
            </a:r>
          </a:p>
          <a:p>
            <a:endParaRPr lang="en-GB"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a:latin typeface="Arial" panose="020B0604020202020204" pitchFamily="34" charset="0"/>
                <a:cs typeface="Arial" panose="020B0604020202020204" pitchFamily="34" charset="0"/>
              </a:rPr>
              <a:t>Ongoing management and monitoring of pilot </a:t>
            </a:r>
          </a:p>
        </p:txBody>
      </p:sp>
      <p:sp>
        <p:nvSpPr>
          <p:cNvPr id="44" name="Rectangle: Rounded Corners 43">
            <a:extLst>
              <a:ext uri="{FF2B5EF4-FFF2-40B4-BE49-F238E27FC236}">
                <a16:creationId xmlns:a16="http://schemas.microsoft.com/office/drawing/2014/main" id="{2694046E-D8F2-80FE-F5AB-38013D838DAD}"/>
              </a:ext>
            </a:extLst>
          </p:cNvPr>
          <p:cNvSpPr/>
          <p:nvPr/>
        </p:nvSpPr>
        <p:spPr>
          <a:xfrm>
            <a:off x="6428442" y="5300020"/>
            <a:ext cx="1909323" cy="738664"/>
          </a:xfrm>
          <a:prstGeom prst="roundRect">
            <a:avLst/>
          </a:prstGeom>
          <a:noFill/>
          <a:ln>
            <a:solidFill>
              <a:srgbClr val="D81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panose="020B0604020202020204" pitchFamily="34" charset="0"/>
                <a:cs typeface="Arial" panose="020B0604020202020204" pitchFamily="34" charset="0"/>
              </a:rPr>
              <a:t>Unfunded – Trust’s voluntarily participating</a:t>
            </a:r>
          </a:p>
        </p:txBody>
      </p:sp>
      <p:pic>
        <p:nvPicPr>
          <p:cNvPr id="49" name="Graphic 48" descr="Bar graph with downward trend outline">
            <a:extLst>
              <a:ext uri="{FF2B5EF4-FFF2-40B4-BE49-F238E27FC236}">
                <a16:creationId xmlns:a16="http://schemas.microsoft.com/office/drawing/2014/main" id="{B2856590-C1C6-3EDE-3429-490FD383B3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960411" y="1484503"/>
            <a:ext cx="669321" cy="669321"/>
          </a:xfrm>
          <a:prstGeom prst="rect">
            <a:avLst/>
          </a:prstGeom>
        </p:spPr>
      </p:pic>
      <p:pic>
        <p:nvPicPr>
          <p:cNvPr id="50" name="Graphic 49" descr="Eye Scan outline">
            <a:extLst>
              <a:ext uri="{FF2B5EF4-FFF2-40B4-BE49-F238E27FC236}">
                <a16:creationId xmlns:a16="http://schemas.microsoft.com/office/drawing/2014/main" id="{3A4DFEF2-A01E-F012-FDCD-3D84BD6152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085993" y="1509120"/>
            <a:ext cx="670232" cy="616489"/>
          </a:xfrm>
          <a:prstGeom prst="rect">
            <a:avLst/>
          </a:prstGeom>
        </p:spPr>
      </p:pic>
    </p:spTree>
    <p:extLst>
      <p:ext uri="{BB962C8B-B14F-4D97-AF65-F5344CB8AC3E}">
        <p14:creationId xmlns:p14="http://schemas.microsoft.com/office/powerpoint/2010/main" val="45643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a:extLst>
              <a:ext uri="{FF2B5EF4-FFF2-40B4-BE49-F238E27FC236}">
                <a16:creationId xmlns:a16="http://schemas.microsoft.com/office/drawing/2014/main" id="{006C0DA6-8494-86E7-07E2-8409EDBFF81A}"/>
              </a:ext>
            </a:extLst>
          </p:cNvPr>
          <p:cNvSpPr/>
          <p:nvPr/>
        </p:nvSpPr>
        <p:spPr>
          <a:xfrm rot="16200000">
            <a:off x="4457716" y="733071"/>
            <a:ext cx="1598235" cy="4320044"/>
          </a:xfrm>
          <a:prstGeom prst="flowChartPunchedCard">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EA2D16D-9EC5-815B-C188-84DE93BFCDF0}"/>
              </a:ext>
            </a:extLst>
          </p:cNvPr>
          <p:cNvSpPr txBox="1"/>
          <p:nvPr/>
        </p:nvSpPr>
        <p:spPr>
          <a:xfrm>
            <a:off x="4055945" y="2491872"/>
            <a:ext cx="1397594" cy="1021883"/>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ECHT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COCH </a:t>
            </a:r>
          </a:p>
          <a:p>
            <a:pPr marL="285750" indent="-285750">
              <a:lnSpc>
                <a:spcPct val="150000"/>
              </a:lnSpc>
              <a:buFont typeface="Wingdings" panose="05000000000000000000" pitchFamily="2" charset="2"/>
              <a:buChar char="ü"/>
            </a:pPr>
            <a:r>
              <a:rPr lang="en-GB" sz="1400">
                <a:solidFill>
                  <a:schemeClr val="bg1"/>
                </a:solidFill>
                <a:latin typeface="Arial" panose="020B0604020202020204" pitchFamily="34" charset="0"/>
                <a:cs typeface="Arial" panose="020B0604020202020204" pitchFamily="34" charset="0"/>
              </a:rPr>
              <a:t>WHH</a:t>
            </a:r>
          </a:p>
        </p:txBody>
      </p:sp>
      <p:sp>
        <p:nvSpPr>
          <p:cNvPr id="130" name="Rectangle 129">
            <a:extLst>
              <a:ext uri="{FF2B5EF4-FFF2-40B4-BE49-F238E27FC236}">
                <a16:creationId xmlns:a16="http://schemas.microsoft.com/office/drawing/2014/main" id="{3E2F0DD6-D95F-4E0B-52E5-9537C16817F3}"/>
              </a:ext>
            </a:extLst>
          </p:cNvPr>
          <p:cNvSpPr/>
          <p:nvPr/>
        </p:nvSpPr>
        <p:spPr>
          <a:xfrm>
            <a:off x="179772" y="3924852"/>
            <a:ext cx="4344106" cy="2769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dirty="0">
                <a:solidFill>
                  <a:srgbClr val="0070C0"/>
                </a:solidFill>
                <a:latin typeface="Arial" panose="020B0604020202020204" pitchFamily="34" charset="0"/>
                <a:cs typeface="Arial" panose="020B0604020202020204" pitchFamily="34" charset="0"/>
              </a:rPr>
              <a:t>Key achievements Q1/Q2 </a:t>
            </a:r>
            <a:endParaRPr lang="en-GB" sz="2400" dirty="0">
              <a:solidFill>
                <a:srgbClr val="0070C0"/>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788C0640-375B-0402-F9FA-BA79CDD296D9}"/>
              </a:ext>
            </a:extLst>
          </p:cNvPr>
          <p:cNvSpPr/>
          <p:nvPr/>
        </p:nvSpPr>
        <p:spPr>
          <a:xfrm rot="5400000">
            <a:off x="6936813" y="1570892"/>
            <a:ext cx="5809429" cy="443831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5B28662-34E7-7095-408C-DEA570096D19}"/>
              </a:ext>
            </a:extLst>
          </p:cNvPr>
          <p:cNvSpPr txBox="1"/>
          <p:nvPr/>
        </p:nvSpPr>
        <p:spPr>
          <a:xfrm>
            <a:off x="7899292" y="1010058"/>
            <a:ext cx="3513050" cy="646331"/>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Launched single point of access pilot</a:t>
            </a:r>
          </a:p>
        </p:txBody>
      </p:sp>
      <p:sp>
        <p:nvSpPr>
          <p:cNvPr id="79" name="TextBox 78">
            <a:extLst>
              <a:ext uri="{FF2B5EF4-FFF2-40B4-BE49-F238E27FC236}">
                <a16:creationId xmlns:a16="http://schemas.microsoft.com/office/drawing/2014/main" id="{2EAD7F9E-314B-4E50-FE6B-24CFCF0DE33C}"/>
              </a:ext>
            </a:extLst>
          </p:cNvPr>
          <p:cNvSpPr txBox="1"/>
          <p:nvPr/>
        </p:nvSpPr>
        <p:spPr>
          <a:xfrm>
            <a:off x="7965655" y="1736989"/>
            <a:ext cx="4042281" cy="172015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Triage for all ophthalmology referrals </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East Cheshire, West Cheshire, St Helens, Halton and Knowsley </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6-month pilot with option to extend for further 6 months </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Contract awarded to Primary Eyecare Services </a:t>
            </a:r>
          </a:p>
        </p:txBody>
      </p:sp>
      <p:pic>
        <p:nvPicPr>
          <p:cNvPr id="97" name="Graphic 96" descr="User network outline">
            <a:extLst>
              <a:ext uri="{FF2B5EF4-FFF2-40B4-BE49-F238E27FC236}">
                <a16:creationId xmlns:a16="http://schemas.microsoft.com/office/drawing/2014/main" id="{D5CEB1CF-1433-437D-CD12-04A9A8C87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9744" y="1187308"/>
            <a:ext cx="750075" cy="722903"/>
          </a:xfrm>
          <a:prstGeom prst="rect">
            <a:avLst/>
          </a:prstGeom>
        </p:spPr>
      </p:pic>
      <p:grpSp>
        <p:nvGrpSpPr>
          <p:cNvPr id="113" name="Group 112">
            <a:extLst>
              <a:ext uri="{FF2B5EF4-FFF2-40B4-BE49-F238E27FC236}">
                <a16:creationId xmlns:a16="http://schemas.microsoft.com/office/drawing/2014/main" id="{099CAC1D-B34F-A1D7-CEB5-0D032756A2EF}"/>
              </a:ext>
            </a:extLst>
          </p:cNvPr>
          <p:cNvGrpSpPr/>
          <p:nvPr/>
        </p:nvGrpSpPr>
        <p:grpSpPr>
          <a:xfrm>
            <a:off x="2846887" y="828822"/>
            <a:ext cx="4400386" cy="1520413"/>
            <a:chOff x="6645743" y="4016971"/>
            <a:chExt cx="5546256" cy="1081840"/>
          </a:xfrm>
          <a:noFill/>
        </p:grpSpPr>
        <p:sp>
          <p:nvSpPr>
            <p:cNvPr id="112" name="Flowchart: Terminator 111">
              <a:extLst>
                <a:ext uri="{FF2B5EF4-FFF2-40B4-BE49-F238E27FC236}">
                  <a16:creationId xmlns:a16="http://schemas.microsoft.com/office/drawing/2014/main" id="{91145B16-7236-2B9A-DE2E-07730EF98DD3}"/>
                </a:ext>
              </a:extLst>
            </p:cNvPr>
            <p:cNvSpPr/>
            <p:nvPr/>
          </p:nvSpPr>
          <p:spPr>
            <a:xfrm>
              <a:off x="6804128" y="4071603"/>
              <a:ext cx="5387871" cy="102720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76" name="TextBox 75">
              <a:extLst>
                <a:ext uri="{FF2B5EF4-FFF2-40B4-BE49-F238E27FC236}">
                  <a16:creationId xmlns:a16="http://schemas.microsoft.com/office/drawing/2014/main" id="{504DEDDE-BC77-4ED2-3EF9-A722D6E931B9}"/>
                </a:ext>
              </a:extLst>
            </p:cNvPr>
            <p:cNvSpPr txBox="1"/>
            <p:nvPr/>
          </p:nvSpPr>
          <p:spPr>
            <a:xfrm>
              <a:off x="6645743" y="4016971"/>
              <a:ext cx="5105725" cy="809009"/>
            </a:xfrm>
            <a:prstGeom prst="roundRect">
              <a:avLst/>
            </a:prstGeom>
            <a:grpFill/>
            <a:ln w="19050">
              <a:noFill/>
              <a:prstDash val="solid"/>
              <a:extLst>
                <a:ext uri="{C807C97D-BFC1-408E-A445-0C87EB9F89A2}">
                  <ask:lineSketchStyleProps xmlns:ask="http://schemas.microsoft.com/office/drawing/2018/sketchyshapes" sd="1395987184">
                    <a:custGeom>
                      <a:avLst/>
                      <a:gdLst>
                        <a:gd name="connsiteX0" fmla="*/ 0 w 3282986"/>
                        <a:gd name="connsiteY0" fmla="*/ 329175 h 1975009"/>
                        <a:gd name="connsiteX1" fmla="*/ 329175 w 3282986"/>
                        <a:gd name="connsiteY1" fmla="*/ 0 h 1975009"/>
                        <a:gd name="connsiteX2" fmla="*/ 1011580 w 3282986"/>
                        <a:gd name="connsiteY2" fmla="*/ 0 h 1975009"/>
                        <a:gd name="connsiteX3" fmla="*/ 1615247 w 3282986"/>
                        <a:gd name="connsiteY3" fmla="*/ 0 h 1975009"/>
                        <a:gd name="connsiteX4" fmla="*/ 2271406 w 3282986"/>
                        <a:gd name="connsiteY4" fmla="*/ 0 h 1975009"/>
                        <a:gd name="connsiteX5" fmla="*/ 2953811 w 3282986"/>
                        <a:gd name="connsiteY5" fmla="*/ 0 h 1975009"/>
                        <a:gd name="connsiteX6" fmla="*/ 3282986 w 3282986"/>
                        <a:gd name="connsiteY6" fmla="*/ 329175 h 1975009"/>
                        <a:gd name="connsiteX7" fmla="*/ 3282986 w 3282986"/>
                        <a:gd name="connsiteY7" fmla="*/ 1000671 h 1975009"/>
                        <a:gd name="connsiteX8" fmla="*/ 3282986 w 3282986"/>
                        <a:gd name="connsiteY8" fmla="*/ 1645834 h 1975009"/>
                        <a:gd name="connsiteX9" fmla="*/ 2953811 w 3282986"/>
                        <a:gd name="connsiteY9" fmla="*/ 1975009 h 1975009"/>
                        <a:gd name="connsiteX10" fmla="*/ 2271406 w 3282986"/>
                        <a:gd name="connsiteY10" fmla="*/ 1975009 h 1975009"/>
                        <a:gd name="connsiteX11" fmla="*/ 1693986 w 3282986"/>
                        <a:gd name="connsiteY11" fmla="*/ 1975009 h 1975009"/>
                        <a:gd name="connsiteX12" fmla="*/ 1037827 w 3282986"/>
                        <a:gd name="connsiteY12" fmla="*/ 1975009 h 1975009"/>
                        <a:gd name="connsiteX13" fmla="*/ 329175 w 3282986"/>
                        <a:gd name="connsiteY13" fmla="*/ 1975009 h 1975009"/>
                        <a:gd name="connsiteX14" fmla="*/ 0 w 3282986"/>
                        <a:gd name="connsiteY14" fmla="*/ 1645834 h 1975009"/>
                        <a:gd name="connsiteX15" fmla="*/ 0 w 3282986"/>
                        <a:gd name="connsiteY15" fmla="*/ 1000671 h 1975009"/>
                        <a:gd name="connsiteX16" fmla="*/ 0 w 3282986"/>
                        <a:gd name="connsiteY16" fmla="*/ 329175 h 19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2986" h="1975009" extrusionOk="0">
                          <a:moveTo>
                            <a:pt x="0" y="329175"/>
                          </a:moveTo>
                          <a:cubicBezTo>
                            <a:pt x="-15494" y="165468"/>
                            <a:pt x="144834" y="-6881"/>
                            <a:pt x="329175" y="0"/>
                          </a:cubicBezTo>
                          <a:cubicBezTo>
                            <a:pt x="567746" y="22803"/>
                            <a:pt x="714223" y="9944"/>
                            <a:pt x="1011580" y="0"/>
                          </a:cubicBezTo>
                          <a:cubicBezTo>
                            <a:pt x="1308938" y="-9944"/>
                            <a:pt x="1462107" y="29645"/>
                            <a:pt x="1615247" y="0"/>
                          </a:cubicBezTo>
                          <a:cubicBezTo>
                            <a:pt x="1768387" y="-29645"/>
                            <a:pt x="2003197" y="3843"/>
                            <a:pt x="2271406" y="0"/>
                          </a:cubicBezTo>
                          <a:cubicBezTo>
                            <a:pt x="2539615" y="-3843"/>
                            <a:pt x="2717233" y="2788"/>
                            <a:pt x="2953811" y="0"/>
                          </a:cubicBezTo>
                          <a:cubicBezTo>
                            <a:pt x="3109304" y="-29612"/>
                            <a:pt x="3287587" y="144296"/>
                            <a:pt x="3282986" y="329175"/>
                          </a:cubicBezTo>
                          <a:cubicBezTo>
                            <a:pt x="3271776" y="644465"/>
                            <a:pt x="3254724" y="829719"/>
                            <a:pt x="3282986" y="1000671"/>
                          </a:cubicBezTo>
                          <a:cubicBezTo>
                            <a:pt x="3311248" y="1171623"/>
                            <a:pt x="3260797" y="1338015"/>
                            <a:pt x="3282986" y="1645834"/>
                          </a:cubicBezTo>
                          <a:cubicBezTo>
                            <a:pt x="3269837" y="1846068"/>
                            <a:pt x="3167489" y="1990740"/>
                            <a:pt x="2953811" y="1975009"/>
                          </a:cubicBezTo>
                          <a:cubicBezTo>
                            <a:pt x="2688170" y="2007083"/>
                            <a:pt x="2543100" y="1966566"/>
                            <a:pt x="2271406" y="1975009"/>
                          </a:cubicBezTo>
                          <a:cubicBezTo>
                            <a:pt x="1999712" y="1983452"/>
                            <a:pt x="1974448" y="1956409"/>
                            <a:pt x="1693986" y="1975009"/>
                          </a:cubicBezTo>
                          <a:cubicBezTo>
                            <a:pt x="1413524" y="1993609"/>
                            <a:pt x="1253588" y="2001910"/>
                            <a:pt x="1037827" y="1975009"/>
                          </a:cubicBezTo>
                          <a:cubicBezTo>
                            <a:pt x="822066" y="1948108"/>
                            <a:pt x="547355" y="1985135"/>
                            <a:pt x="329175" y="1975009"/>
                          </a:cubicBezTo>
                          <a:cubicBezTo>
                            <a:pt x="145837" y="1965979"/>
                            <a:pt x="-25280" y="1809946"/>
                            <a:pt x="0" y="1645834"/>
                          </a:cubicBezTo>
                          <a:cubicBezTo>
                            <a:pt x="16051" y="1450198"/>
                            <a:pt x="-13404" y="1134083"/>
                            <a:pt x="0" y="1000671"/>
                          </a:cubicBezTo>
                          <a:cubicBezTo>
                            <a:pt x="13404" y="867259"/>
                            <a:pt x="24708" y="516330"/>
                            <a:pt x="0" y="329175"/>
                          </a:cubicBezTo>
                          <a:close/>
                        </a:path>
                      </a:pathLst>
                    </a:custGeom>
                    <ask:type>
                      <ask:lineSketchNone/>
                    </ask:type>
                  </ask:lineSketchStyleProps>
                </a:ext>
              </a:extLst>
            </a:ln>
          </p:spPr>
          <p:txBody>
            <a:bodyPr wrap="square" rtlCol="0">
              <a:spAutoFit/>
            </a:bodyPr>
            <a:lstStyle/>
            <a:p>
              <a:pPr algn="ctr">
                <a:lnSpc>
                  <a:spcPct val="150000"/>
                </a:lnSpc>
              </a:pPr>
              <a:r>
                <a:rPr lang="en-GB">
                  <a:solidFill>
                    <a:schemeClr val="accent5"/>
                  </a:solidFill>
                  <a:latin typeface="Arial" panose="020B0604020202020204" pitchFamily="34" charset="0"/>
                  <a:cs typeface="Arial" panose="020B0604020202020204" pitchFamily="34" charset="0"/>
                </a:rPr>
                <a:t>Launched advice and guidance pilot </a:t>
              </a:r>
            </a:p>
            <a:p>
              <a:pPr algn="ctr">
                <a:lnSpc>
                  <a:spcPct val="150000"/>
                </a:lnSpc>
              </a:pPr>
              <a:r>
                <a:rPr lang="en-GB" sz="1200">
                  <a:solidFill>
                    <a:schemeClr val="accent5"/>
                  </a:solidFill>
                  <a:latin typeface="Arial" panose="020B0604020202020204" pitchFamily="34" charset="0"/>
                  <a:cs typeface="Arial" panose="020B0604020202020204" pitchFamily="34" charset="0"/>
                </a:rPr>
                <a:t>ECHT, MCHT, COCH and selected optometry practices across Cheshire. </a:t>
              </a:r>
            </a:p>
          </p:txBody>
        </p:sp>
      </p:grpSp>
      <p:cxnSp>
        <p:nvCxnSpPr>
          <p:cNvPr id="99" name="Straight Connector 98">
            <a:extLst>
              <a:ext uri="{FF2B5EF4-FFF2-40B4-BE49-F238E27FC236}">
                <a16:creationId xmlns:a16="http://schemas.microsoft.com/office/drawing/2014/main" id="{39E618CA-5A43-87E8-8E73-E826071B76EC}"/>
              </a:ext>
            </a:extLst>
          </p:cNvPr>
          <p:cNvCxnSpPr>
            <a:cxnSpLocks/>
          </p:cNvCxnSpPr>
          <p:nvPr/>
        </p:nvCxnSpPr>
        <p:spPr>
          <a:xfrm flipV="1">
            <a:off x="8182947" y="3599790"/>
            <a:ext cx="366202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B6B781FF-2047-AC96-26A4-62A0DBCAD7A2}"/>
              </a:ext>
            </a:extLst>
          </p:cNvPr>
          <p:cNvGrpSpPr/>
          <p:nvPr/>
        </p:nvGrpSpPr>
        <p:grpSpPr>
          <a:xfrm>
            <a:off x="122685" y="3940705"/>
            <a:ext cx="2879433" cy="2982829"/>
            <a:chOff x="7639517" y="4659473"/>
            <a:chExt cx="4113925" cy="2982829"/>
          </a:xfrm>
        </p:grpSpPr>
        <p:sp>
          <p:nvSpPr>
            <p:cNvPr id="104" name="TextBox 103">
              <a:extLst>
                <a:ext uri="{FF2B5EF4-FFF2-40B4-BE49-F238E27FC236}">
                  <a16:creationId xmlns:a16="http://schemas.microsoft.com/office/drawing/2014/main" id="{D302B2FC-28B5-0B46-6E59-57BA3D7A523D}"/>
                </a:ext>
              </a:extLst>
            </p:cNvPr>
            <p:cNvSpPr txBox="1"/>
            <p:nvPr/>
          </p:nvSpPr>
          <p:spPr>
            <a:xfrm>
              <a:off x="7692799" y="4659473"/>
              <a:ext cx="3526321" cy="369332"/>
            </a:xfrm>
            <a:prstGeom prst="rect">
              <a:avLst/>
            </a:prstGeom>
            <a:noFill/>
          </p:spPr>
          <p:txBody>
            <a:bodyPr wrap="square" rtlCol="0">
              <a:spAutoFit/>
            </a:bodyPr>
            <a:lstStyle/>
            <a:p>
              <a:r>
                <a:rPr lang="en-GB">
                  <a:solidFill>
                    <a:schemeClr val="accent5"/>
                  </a:solidFill>
                  <a:latin typeface="Arial" panose="020B0604020202020204" pitchFamily="34" charset="0"/>
                  <a:cs typeface="Arial" panose="020B0604020202020204" pitchFamily="34" charset="0"/>
                </a:rPr>
                <a:t>Network development </a:t>
              </a:r>
            </a:p>
          </p:txBody>
        </p:sp>
        <p:sp>
          <p:nvSpPr>
            <p:cNvPr id="107" name="TextBox 106">
              <a:extLst>
                <a:ext uri="{FF2B5EF4-FFF2-40B4-BE49-F238E27FC236}">
                  <a16:creationId xmlns:a16="http://schemas.microsoft.com/office/drawing/2014/main" id="{06AF9A98-49C9-A70C-E8DD-022603177555}"/>
                </a:ext>
              </a:extLst>
            </p:cNvPr>
            <p:cNvSpPr txBox="1"/>
            <p:nvPr/>
          </p:nvSpPr>
          <p:spPr>
            <a:xfrm>
              <a:off x="7639517" y="5111416"/>
              <a:ext cx="4113925" cy="25308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a:solidFill>
                    <a:schemeClr val="accent5"/>
                  </a:solidFill>
                  <a:latin typeface="Arial" panose="020B0604020202020204" pitchFamily="34" charset="0"/>
                  <a:cs typeface="Arial" panose="020B0604020202020204" pitchFamily="34" charset="0"/>
                </a:rPr>
                <a:t>Re-launched network in January 2024 </a:t>
              </a:r>
            </a:p>
            <a:p>
              <a:pPr marL="285750" indent="-285750">
                <a:lnSpc>
                  <a:spcPct val="150000"/>
                </a:lnSpc>
                <a:buFont typeface="Arial" panose="020B0604020202020204" pitchFamily="34" charset="0"/>
                <a:buChar char="→"/>
              </a:pPr>
              <a:r>
                <a:rPr lang="en-GB" sz="1200" dirty="0">
                  <a:solidFill>
                    <a:schemeClr val="accent5"/>
                  </a:solidFill>
                  <a:latin typeface="Arial" panose="020B0604020202020204" pitchFamily="34" charset="0"/>
                  <a:cs typeface="Arial" panose="020B0604020202020204" pitchFamily="34" charset="0"/>
                </a:rPr>
                <a:t>Strong clinical leadership </a:t>
              </a:r>
            </a:p>
            <a:p>
              <a:pPr marL="285750" indent="-285750">
                <a:lnSpc>
                  <a:spcPct val="150000"/>
                </a:lnSpc>
                <a:buFont typeface="Arial" panose="020B0604020202020204" pitchFamily="34" charset="0"/>
                <a:buChar char="→"/>
              </a:pPr>
              <a:r>
                <a:rPr lang="en-GB" sz="1200" dirty="0">
                  <a:solidFill>
                    <a:schemeClr val="accent5"/>
                  </a:solidFill>
                  <a:latin typeface="Arial" panose="020B0604020202020204" pitchFamily="34" charset="0"/>
                  <a:cs typeface="Arial" panose="020B0604020202020204" pitchFamily="34" charset="0"/>
                </a:rPr>
                <a:t>Representation from secondary care, primary care and ICB</a:t>
              </a:r>
            </a:p>
            <a:p>
              <a:pPr marL="285750" indent="-285750">
                <a:lnSpc>
                  <a:spcPct val="150000"/>
                </a:lnSpc>
                <a:buFont typeface="Arial" panose="020B0604020202020204" pitchFamily="34" charset="0"/>
                <a:buChar char="→"/>
              </a:pPr>
              <a:r>
                <a:rPr lang="en-GB" sz="1200" dirty="0">
                  <a:solidFill>
                    <a:schemeClr val="accent5"/>
                  </a:solidFill>
                  <a:latin typeface="Arial" panose="020B0604020202020204" pitchFamily="34" charset="0"/>
                  <a:cs typeface="Arial" panose="020B0604020202020204" pitchFamily="34" charset="0"/>
                </a:rPr>
                <a:t>Individual task and finish groups established for programmes of work </a:t>
              </a:r>
            </a:p>
            <a:p>
              <a:pPr marL="285750" indent="-285750">
                <a:lnSpc>
                  <a:spcPct val="150000"/>
                </a:lnSpc>
                <a:buFont typeface="Wingdings" panose="05000000000000000000" pitchFamily="2" charset="2"/>
                <a:buChar char="ü"/>
              </a:pPr>
              <a:endParaRPr lang="en-GB" sz="1100" dirty="0">
                <a:solidFill>
                  <a:schemeClr val="accent5"/>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EEFB1D44-BAC8-7EE4-9597-64036B3236A2}"/>
              </a:ext>
            </a:extLst>
          </p:cNvPr>
          <p:cNvSpPr txBox="1"/>
          <p:nvPr/>
        </p:nvSpPr>
        <p:spPr>
          <a:xfrm>
            <a:off x="3002118" y="2145448"/>
            <a:ext cx="4344106" cy="338554"/>
          </a:xfrm>
          <a:prstGeom prst="rect">
            <a:avLst/>
          </a:prstGeom>
          <a:noFill/>
        </p:spPr>
        <p:txBody>
          <a:bodyPr wrap="square" rtlCol="0">
            <a:spAutoFit/>
          </a:bodyPr>
          <a:lstStyle/>
          <a:p>
            <a:pPr algn="ctr"/>
            <a:r>
              <a:rPr lang="en-GB" sz="1600">
                <a:solidFill>
                  <a:schemeClr val="bg1"/>
                </a:solidFill>
                <a:latin typeface="Arial" panose="020B0604020202020204" pitchFamily="34" charset="0"/>
                <a:cs typeface="Arial" panose="020B0604020202020204" pitchFamily="34" charset="0"/>
              </a:rPr>
              <a:t>Cataract pathway visits completed at:  </a:t>
            </a:r>
          </a:p>
        </p:txBody>
      </p:sp>
      <p:sp>
        <p:nvSpPr>
          <p:cNvPr id="5" name="TextBox 4">
            <a:extLst>
              <a:ext uri="{FF2B5EF4-FFF2-40B4-BE49-F238E27FC236}">
                <a16:creationId xmlns:a16="http://schemas.microsoft.com/office/drawing/2014/main" id="{E175F242-91F9-0F7D-F8A3-95928F4B6D2D}"/>
              </a:ext>
            </a:extLst>
          </p:cNvPr>
          <p:cNvSpPr txBox="1"/>
          <p:nvPr/>
        </p:nvSpPr>
        <p:spPr>
          <a:xfrm>
            <a:off x="5524171" y="2471767"/>
            <a:ext cx="1079373" cy="95410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1400" dirty="0">
                <a:solidFill>
                  <a:schemeClr val="bg1"/>
                </a:solidFill>
                <a:latin typeface="Arial" panose="020B0604020202020204" pitchFamily="34" charset="0"/>
                <a:cs typeface="Arial" panose="020B0604020202020204" pitchFamily="34" charset="0"/>
              </a:rPr>
              <a:t>WUTH</a:t>
            </a:r>
          </a:p>
          <a:p>
            <a:pPr marL="285750" indent="-285750">
              <a:lnSpc>
                <a:spcPct val="150000"/>
              </a:lnSpc>
              <a:buFont typeface="Wingdings" panose="05000000000000000000" pitchFamily="2" charset="2"/>
              <a:buChar char="ü"/>
            </a:pPr>
            <a:r>
              <a:rPr lang="en-GB" sz="1400" dirty="0">
                <a:solidFill>
                  <a:schemeClr val="bg1"/>
                </a:solidFill>
                <a:latin typeface="Arial" panose="020B0604020202020204" pitchFamily="34" charset="0"/>
                <a:cs typeface="Arial" panose="020B0604020202020204" pitchFamily="34" charset="0"/>
              </a:rPr>
              <a:t>LUHFT</a:t>
            </a:r>
          </a:p>
          <a:p>
            <a:pPr algn="ctr"/>
            <a:endParaRPr lang="en-GB" sz="1400" dirty="0">
              <a:solidFill>
                <a:schemeClr val="bg1"/>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201B9AD9-1CD0-3FBA-AB68-A8B985083B1F}"/>
              </a:ext>
            </a:extLst>
          </p:cNvPr>
          <p:cNvGraphicFramePr>
            <a:graphicFrameLocks/>
          </p:cNvGraphicFramePr>
          <p:nvPr/>
        </p:nvGraphicFramePr>
        <p:xfrm>
          <a:off x="7622372" y="3797823"/>
          <a:ext cx="2635596" cy="2117834"/>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Rounded Corners 5">
            <a:extLst>
              <a:ext uri="{FF2B5EF4-FFF2-40B4-BE49-F238E27FC236}">
                <a16:creationId xmlns:a16="http://schemas.microsoft.com/office/drawing/2014/main" id="{92A0F59C-82EC-CA67-3667-3D98DA6DBA40}"/>
              </a:ext>
            </a:extLst>
          </p:cNvPr>
          <p:cNvSpPr/>
          <p:nvPr/>
        </p:nvSpPr>
        <p:spPr>
          <a:xfrm>
            <a:off x="10300996" y="3769927"/>
            <a:ext cx="1548636" cy="590966"/>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50000"/>
                  </a:schemeClr>
                </a:solidFill>
                <a:latin typeface="Arial" panose="020B0604020202020204" pitchFamily="34" charset="0"/>
                <a:cs typeface="Arial" panose="020B0604020202020204" pitchFamily="34" charset="0"/>
              </a:rPr>
              <a:t>242 </a:t>
            </a:r>
          </a:p>
          <a:p>
            <a:pPr algn="ctr"/>
            <a:r>
              <a:rPr lang="en-GB" sz="1050" dirty="0">
                <a:solidFill>
                  <a:schemeClr val="accent5">
                    <a:lumMod val="50000"/>
                  </a:schemeClr>
                </a:solidFill>
                <a:latin typeface="Arial" panose="020B0604020202020204" pitchFamily="34" charset="0"/>
                <a:cs typeface="Arial" panose="020B0604020202020204" pitchFamily="34" charset="0"/>
              </a:rPr>
              <a:t>returned for additional information</a:t>
            </a:r>
          </a:p>
        </p:txBody>
      </p:sp>
      <p:sp>
        <p:nvSpPr>
          <p:cNvPr id="7" name="Rectangle: Rounded Corners 6">
            <a:extLst>
              <a:ext uri="{FF2B5EF4-FFF2-40B4-BE49-F238E27FC236}">
                <a16:creationId xmlns:a16="http://schemas.microsoft.com/office/drawing/2014/main" id="{1C2EF50C-D6DD-AAC1-3CBD-AAA4FE9DA25A}"/>
              </a:ext>
            </a:extLst>
          </p:cNvPr>
          <p:cNvSpPr/>
          <p:nvPr/>
        </p:nvSpPr>
        <p:spPr>
          <a:xfrm>
            <a:off x="10300996" y="4492798"/>
            <a:ext cx="1548636" cy="590966"/>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50000"/>
                  </a:schemeClr>
                </a:solidFill>
                <a:latin typeface="Arial" panose="020B0604020202020204" pitchFamily="34" charset="0"/>
                <a:cs typeface="Arial" panose="020B0604020202020204" pitchFamily="34" charset="0"/>
              </a:rPr>
              <a:t>110 </a:t>
            </a:r>
          </a:p>
          <a:p>
            <a:pPr algn="ctr"/>
            <a:r>
              <a:rPr lang="en-GB" sz="1100" dirty="0">
                <a:solidFill>
                  <a:schemeClr val="accent5">
                    <a:lumMod val="50000"/>
                  </a:schemeClr>
                </a:solidFill>
                <a:latin typeface="Arial" panose="020B0604020202020204" pitchFamily="34" charset="0"/>
                <a:cs typeface="Arial" panose="020B0604020202020204" pitchFamily="34" charset="0"/>
              </a:rPr>
              <a:t>rejected as not required</a:t>
            </a:r>
          </a:p>
        </p:txBody>
      </p:sp>
      <p:sp>
        <p:nvSpPr>
          <p:cNvPr id="8" name="Rectangle: Rounded Corners 7">
            <a:extLst>
              <a:ext uri="{FF2B5EF4-FFF2-40B4-BE49-F238E27FC236}">
                <a16:creationId xmlns:a16="http://schemas.microsoft.com/office/drawing/2014/main" id="{CE09F84C-336C-EA83-29F2-F71943DE3380}"/>
              </a:ext>
            </a:extLst>
          </p:cNvPr>
          <p:cNvSpPr/>
          <p:nvPr/>
        </p:nvSpPr>
        <p:spPr>
          <a:xfrm>
            <a:off x="10296341" y="5215669"/>
            <a:ext cx="1548635" cy="590966"/>
          </a:xfrm>
          <a:prstGeom prst="roundRect">
            <a:avLst/>
          </a:prstGeom>
          <a:solidFill>
            <a:srgbClr val="C39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50000"/>
                  </a:schemeClr>
                </a:solidFill>
                <a:latin typeface="Arial" panose="020B0604020202020204" pitchFamily="34" charset="0"/>
                <a:cs typeface="Arial" panose="020B0604020202020204" pitchFamily="34" charset="0"/>
              </a:rPr>
              <a:t>255 </a:t>
            </a:r>
          </a:p>
          <a:p>
            <a:pPr algn="ctr"/>
            <a:r>
              <a:rPr lang="en-GB" sz="1100" dirty="0">
                <a:solidFill>
                  <a:schemeClr val="accent5">
                    <a:lumMod val="50000"/>
                  </a:schemeClr>
                </a:solidFill>
                <a:latin typeface="Arial" panose="020B0604020202020204" pitchFamily="34" charset="0"/>
                <a:cs typeface="Arial" panose="020B0604020202020204" pitchFamily="34" charset="0"/>
              </a:rPr>
              <a:t>diverted to primary care service</a:t>
            </a:r>
          </a:p>
        </p:txBody>
      </p:sp>
      <p:sp>
        <p:nvSpPr>
          <p:cNvPr id="11" name="Rectangle: Rounded Corners 10">
            <a:extLst>
              <a:ext uri="{FF2B5EF4-FFF2-40B4-BE49-F238E27FC236}">
                <a16:creationId xmlns:a16="http://schemas.microsoft.com/office/drawing/2014/main" id="{10C2848D-0FAF-0873-1DA9-528AF48EA754}"/>
              </a:ext>
            </a:extLst>
          </p:cNvPr>
          <p:cNvSpPr/>
          <p:nvPr/>
        </p:nvSpPr>
        <p:spPr>
          <a:xfrm>
            <a:off x="8572564" y="5954498"/>
            <a:ext cx="3272412" cy="590966"/>
          </a:xfrm>
          <a:prstGeom prst="round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2"/>
                </a:solidFill>
                <a:latin typeface="Arial" panose="020B0604020202020204" pitchFamily="34" charset="0"/>
                <a:cs typeface="Arial" panose="020B0604020202020204" pitchFamily="34" charset="0"/>
              </a:rPr>
              <a:t> </a:t>
            </a:r>
            <a:r>
              <a:rPr lang="en-GB" sz="1100" b="1" dirty="0">
                <a:solidFill>
                  <a:schemeClr val="accent5">
                    <a:lumMod val="50000"/>
                  </a:schemeClr>
                </a:solidFill>
                <a:latin typeface="Arial" panose="020B0604020202020204" pitchFamily="34" charset="0"/>
                <a:cs typeface="Arial" panose="020B0604020202020204" pitchFamily="34" charset="0"/>
              </a:rPr>
              <a:t>Identified 237</a:t>
            </a:r>
            <a:r>
              <a:rPr lang="en-GB" sz="1100" dirty="0">
                <a:solidFill>
                  <a:schemeClr val="accent5">
                    <a:lumMod val="50000"/>
                  </a:schemeClr>
                </a:solidFill>
                <a:latin typeface="Arial" panose="020B0604020202020204" pitchFamily="34" charset="0"/>
                <a:cs typeface="Arial" panose="020B0604020202020204" pitchFamily="34" charset="0"/>
              </a:rPr>
              <a:t> </a:t>
            </a:r>
          </a:p>
          <a:p>
            <a:pPr algn="ctr"/>
            <a:r>
              <a:rPr lang="en-GB" sz="1100" dirty="0">
                <a:solidFill>
                  <a:schemeClr val="accent5">
                    <a:lumMod val="50000"/>
                  </a:schemeClr>
                </a:solidFill>
                <a:latin typeface="Arial" panose="020B0604020202020204" pitchFamily="34" charset="0"/>
                <a:cs typeface="Arial" panose="020B0604020202020204" pitchFamily="34" charset="0"/>
              </a:rPr>
              <a:t>additional referrals that could have been diverted to Glaucoma Enhanced Case Finding service </a:t>
            </a:r>
          </a:p>
        </p:txBody>
      </p:sp>
      <p:sp>
        <p:nvSpPr>
          <p:cNvPr id="14" name="TextBox 13">
            <a:extLst>
              <a:ext uri="{FF2B5EF4-FFF2-40B4-BE49-F238E27FC236}">
                <a16:creationId xmlns:a16="http://schemas.microsoft.com/office/drawing/2014/main" id="{6922E9E6-1E07-BFDE-D980-9292A1FABFE3}"/>
              </a:ext>
            </a:extLst>
          </p:cNvPr>
          <p:cNvSpPr txBox="1"/>
          <p:nvPr/>
        </p:nvSpPr>
        <p:spPr>
          <a:xfrm>
            <a:off x="8309219" y="4469852"/>
            <a:ext cx="1261901" cy="738664"/>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4175</a:t>
            </a:r>
          </a:p>
          <a:p>
            <a:pPr algn="ctr"/>
            <a:r>
              <a:rPr lang="en-GB" sz="1200" dirty="0">
                <a:solidFill>
                  <a:schemeClr val="bg1"/>
                </a:solidFill>
                <a:latin typeface="Arial" panose="020B0604020202020204" pitchFamily="34" charset="0"/>
                <a:cs typeface="Arial" panose="020B0604020202020204" pitchFamily="34" charset="0"/>
              </a:rPr>
              <a:t>referrals </a:t>
            </a:r>
          </a:p>
          <a:p>
            <a:pPr algn="ctr"/>
            <a:r>
              <a:rPr lang="en-GB" sz="1200" dirty="0">
                <a:solidFill>
                  <a:schemeClr val="bg1"/>
                </a:solidFill>
                <a:latin typeface="Arial" panose="020B0604020202020204" pitchFamily="34" charset="0"/>
                <a:cs typeface="Arial" panose="020B0604020202020204" pitchFamily="34" charset="0"/>
              </a:rPr>
              <a:t>triaged</a:t>
            </a:r>
          </a:p>
        </p:txBody>
      </p:sp>
      <p:sp>
        <p:nvSpPr>
          <p:cNvPr id="15" name="TextBox 14">
            <a:extLst>
              <a:ext uri="{FF2B5EF4-FFF2-40B4-BE49-F238E27FC236}">
                <a16:creationId xmlns:a16="http://schemas.microsoft.com/office/drawing/2014/main" id="{7B419C19-7A3F-9BC3-E898-B39155E4D2D7}"/>
              </a:ext>
            </a:extLst>
          </p:cNvPr>
          <p:cNvSpPr txBox="1"/>
          <p:nvPr/>
        </p:nvSpPr>
        <p:spPr>
          <a:xfrm>
            <a:off x="7842134" y="3632024"/>
            <a:ext cx="2133347" cy="253916"/>
          </a:xfrm>
          <a:prstGeom prst="rect">
            <a:avLst/>
          </a:prstGeom>
          <a:noFill/>
        </p:spPr>
        <p:txBody>
          <a:bodyPr wrap="square" rtlCol="0">
            <a:spAutoFit/>
          </a:bodyPr>
          <a:lstStyle/>
          <a:p>
            <a:r>
              <a:rPr lang="en-GB" sz="1050" i="1">
                <a:solidFill>
                  <a:schemeClr val="bg1"/>
                </a:solidFill>
              </a:rPr>
              <a:t>July-September 24</a:t>
            </a:r>
          </a:p>
        </p:txBody>
      </p:sp>
      <p:pic>
        <p:nvPicPr>
          <p:cNvPr id="21" name="Picture 20">
            <a:extLst>
              <a:ext uri="{FF2B5EF4-FFF2-40B4-BE49-F238E27FC236}">
                <a16:creationId xmlns:a16="http://schemas.microsoft.com/office/drawing/2014/main" id="{30AB7B14-99A7-A794-699B-A5BF4B6C98E5}"/>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0"/>
                    </a14:imgEffect>
                  </a14:imgLayer>
                </a14:imgProps>
              </a:ext>
            </a:extLst>
          </a:blip>
          <a:stretch>
            <a:fillRect/>
          </a:stretch>
        </p:blipFill>
        <p:spPr>
          <a:xfrm>
            <a:off x="2670575" y="3575457"/>
            <a:ext cx="651370" cy="651370"/>
          </a:xfrm>
          <a:prstGeom prst="rect">
            <a:avLst/>
          </a:prstGeom>
        </p:spPr>
      </p:pic>
      <p:pic>
        <p:nvPicPr>
          <p:cNvPr id="24" name="Graphic 23" descr="Questions outline">
            <a:extLst>
              <a:ext uri="{FF2B5EF4-FFF2-40B4-BE49-F238E27FC236}">
                <a16:creationId xmlns:a16="http://schemas.microsoft.com/office/drawing/2014/main" id="{B649AF5A-4DD2-51E0-56A6-BDB74E7780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780122" y="1278178"/>
            <a:ext cx="747566" cy="687622"/>
          </a:xfrm>
          <a:prstGeom prst="rect">
            <a:avLst/>
          </a:prstGeom>
        </p:spPr>
      </p:pic>
      <p:sp>
        <p:nvSpPr>
          <p:cNvPr id="26" name="Rectangle: Rounded Corners 25">
            <a:extLst>
              <a:ext uri="{FF2B5EF4-FFF2-40B4-BE49-F238E27FC236}">
                <a16:creationId xmlns:a16="http://schemas.microsoft.com/office/drawing/2014/main" id="{24A07634-88DB-3B75-92B6-51F349D39BF9}"/>
              </a:ext>
            </a:extLst>
          </p:cNvPr>
          <p:cNvSpPr/>
          <p:nvPr/>
        </p:nvSpPr>
        <p:spPr>
          <a:xfrm>
            <a:off x="108807" y="861238"/>
            <a:ext cx="2686165" cy="2714219"/>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A006927-376C-5A9B-1785-D2EC9C17172E}"/>
              </a:ext>
            </a:extLst>
          </p:cNvPr>
          <p:cNvSpPr txBox="1"/>
          <p:nvPr/>
        </p:nvSpPr>
        <p:spPr>
          <a:xfrm>
            <a:off x="462376" y="928885"/>
            <a:ext cx="2009413" cy="338554"/>
          </a:xfrm>
          <a:prstGeom prst="rect">
            <a:avLst/>
          </a:prstGeom>
          <a:noFill/>
        </p:spPr>
        <p:txBody>
          <a:bodyPr wrap="square" rtlCol="0">
            <a:spAutoFit/>
          </a:bodyPr>
          <a:lstStyle/>
          <a:p>
            <a:r>
              <a:rPr lang="en-GB" sz="1600">
                <a:solidFill>
                  <a:srgbClr val="015EA4"/>
                </a:solidFill>
                <a:latin typeface="Arial" panose="020B0604020202020204" pitchFamily="34" charset="0"/>
                <a:cs typeface="Arial" panose="020B0604020202020204" pitchFamily="34" charset="0"/>
              </a:rPr>
              <a:t>Glaucoma Services </a:t>
            </a:r>
          </a:p>
        </p:txBody>
      </p:sp>
      <p:sp>
        <p:nvSpPr>
          <p:cNvPr id="28" name="TextBox 27">
            <a:extLst>
              <a:ext uri="{FF2B5EF4-FFF2-40B4-BE49-F238E27FC236}">
                <a16:creationId xmlns:a16="http://schemas.microsoft.com/office/drawing/2014/main" id="{F3D5184C-0224-6A6A-1458-DA2FD3C9CA0F}"/>
              </a:ext>
            </a:extLst>
          </p:cNvPr>
          <p:cNvSpPr txBox="1"/>
          <p:nvPr/>
        </p:nvSpPr>
        <p:spPr>
          <a:xfrm>
            <a:off x="153317" y="1316150"/>
            <a:ext cx="2621216" cy="19971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Successful bid for funding to implement Glaucoma Enhanced Case Finding Service across C&amp;M</a:t>
            </a:r>
          </a:p>
          <a:p>
            <a:pPr marL="285750" indent="-285750">
              <a:lnSpc>
                <a:spcPct val="150000"/>
              </a:lnSpc>
              <a:buFont typeface="Arial" panose="020B0604020202020204" pitchFamily="34" charset="0"/>
              <a:buChar char="→"/>
            </a:pPr>
            <a:r>
              <a:rPr lang="en-GB" sz="1200">
                <a:solidFill>
                  <a:schemeClr val="bg1"/>
                </a:solidFill>
                <a:latin typeface="Arial" panose="020B0604020202020204" pitchFamily="34" charset="0"/>
                <a:cs typeface="Arial" panose="020B0604020202020204" pitchFamily="34" charset="0"/>
              </a:rPr>
              <a:t>Contract variation underway for implementation of Glaucoma Monitoring Service across C&amp;M</a:t>
            </a:r>
          </a:p>
        </p:txBody>
      </p:sp>
      <p:sp>
        <p:nvSpPr>
          <p:cNvPr id="10" name="Rectangle: Folded Corner 9">
            <a:extLst>
              <a:ext uri="{FF2B5EF4-FFF2-40B4-BE49-F238E27FC236}">
                <a16:creationId xmlns:a16="http://schemas.microsoft.com/office/drawing/2014/main" id="{FC791B53-69FD-C29B-7587-3FE0AEE8AD58}"/>
              </a:ext>
            </a:extLst>
          </p:cNvPr>
          <p:cNvSpPr/>
          <p:nvPr/>
        </p:nvSpPr>
        <p:spPr>
          <a:xfrm rot="10800000">
            <a:off x="3217920" y="3841834"/>
            <a:ext cx="4619615" cy="2852925"/>
          </a:xfrm>
          <a:prstGeom prst="foldedCorne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49174EF-8A7C-4C8C-96CB-6BACCA45AAF1}"/>
              </a:ext>
            </a:extLst>
          </p:cNvPr>
          <p:cNvSpPr txBox="1"/>
          <p:nvPr/>
        </p:nvSpPr>
        <p:spPr>
          <a:xfrm>
            <a:off x="4168702" y="3956876"/>
            <a:ext cx="3020409"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Patient outcomes and experience </a:t>
            </a:r>
          </a:p>
        </p:txBody>
      </p:sp>
      <p:sp>
        <p:nvSpPr>
          <p:cNvPr id="18" name="TextBox 17">
            <a:extLst>
              <a:ext uri="{FF2B5EF4-FFF2-40B4-BE49-F238E27FC236}">
                <a16:creationId xmlns:a16="http://schemas.microsoft.com/office/drawing/2014/main" id="{6F91A3B2-DF22-3732-4AD5-F01040F1FC68}"/>
              </a:ext>
            </a:extLst>
          </p:cNvPr>
          <p:cNvSpPr txBox="1"/>
          <p:nvPr/>
        </p:nvSpPr>
        <p:spPr>
          <a:xfrm>
            <a:off x="3285500" y="4402611"/>
            <a:ext cx="4786812" cy="2123658"/>
          </a:xfrm>
          <a:prstGeom prst="rect">
            <a:avLst/>
          </a:prstGeom>
          <a:noFill/>
        </p:spPr>
        <p:txBody>
          <a:bodyPr wrap="square" rtlCol="0">
            <a:spAutoFit/>
          </a:bodyPr>
          <a:lstStyle/>
          <a:p>
            <a:pPr marL="171450" indent="-171450">
              <a:buFont typeface="Arial" panose="020B0604020202020204" pitchFamily="34" charset="0"/>
              <a:buChar char="•"/>
            </a:pPr>
            <a:r>
              <a:rPr lang="en-GB" sz="1100" i="1">
                <a:solidFill>
                  <a:schemeClr val="bg1"/>
                </a:solidFill>
                <a:latin typeface="Arial" panose="020B0604020202020204" pitchFamily="34" charset="0"/>
                <a:cs typeface="Arial" panose="020B0604020202020204" pitchFamily="34" charset="0"/>
              </a:rPr>
              <a:t>Mrs N was seen by an optometrist for her first sight test in the UK and was referred routinely to secondary care for a second opinion. </a:t>
            </a:r>
          </a:p>
          <a:p>
            <a:pPr marL="171450" indent="-171450">
              <a:buFont typeface="Arial" panose="020B0604020202020204" pitchFamily="34" charset="0"/>
              <a:buChar char="•"/>
            </a:pPr>
            <a:r>
              <a:rPr lang="en-GB" sz="1100" i="1">
                <a:solidFill>
                  <a:schemeClr val="bg1"/>
                </a:solidFill>
                <a:latin typeface="Arial" panose="020B0604020202020204" pitchFamily="34" charset="0"/>
                <a:cs typeface="Arial" panose="020B0604020202020204" pitchFamily="34" charset="0"/>
              </a:rPr>
              <a:t>Referral was picked up within the SPoA triaging team and deemed suitable for CUES with an OCT scan for further investigation. </a:t>
            </a:r>
          </a:p>
          <a:p>
            <a:pPr marL="171450" indent="-171450">
              <a:buFont typeface="Arial" panose="020B0604020202020204" pitchFamily="34" charset="0"/>
              <a:buChar char="•"/>
            </a:pPr>
            <a:r>
              <a:rPr lang="en-GB" sz="1100" i="1">
                <a:solidFill>
                  <a:schemeClr val="bg1"/>
                </a:solidFill>
                <a:latin typeface="Arial" panose="020B0604020202020204" pitchFamily="34" charset="0"/>
                <a:cs typeface="Arial" panose="020B0604020202020204" pitchFamily="34" charset="0"/>
              </a:rPr>
              <a:t>The second optometrist noted very high intraocular pressures which allowed them to make a tailored urgent referral to the glaucoma clinic. </a:t>
            </a:r>
          </a:p>
          <a:p>
            <a:pPr marL="171450" indent="-171450">
              <a:buFont typeface="Arial" panose="020B0604020202020204" pitchFamily="34" charset="0"/>
              <a:buChar char="•"/>
            </a:pPr>
            <a:r>
              <a:rPr lang="en-GB" sz="1100" i="1">
                <a:solidFill>
                  <a:schemeClr val="bg1"/>
                </a:solidFill>
                <a:latin typeface="Arial" panose="020B0604020202020204" pitchFamily="34" charset="0"/>
                <a:cs typeface="Arial" panose="020B0604020202020204" pitchFamily="34" charset="0"/>
              </a:rPr>
              <a:t>This saved the patient waiting for a routine appointment on a long waiting list and potentially saved the patient some sight, as glaucoma is a progressive disease. </a:t>
            </a:r>
          </a:p>
          <a:p>
            <a:pPr marL="171450" indent="-171450">
              <a:buFont typeface="Arial" panose="020B0604020202020204" pitchFamily="34" charset="0"/>
              <a:buChar char="•"/>
            </a:pPr>
            <a:r>
              <a:rPr lang="en-GB" sz="1100" i="1">
                <a:solidFill>
                  <a:schemeClr val="bg1"/>
                </a:solidFill>
                <a:latin typeface="Arial" panose="020B0604020202020204" pitchFamily="34" charset="0"/>
                <a:cs typeface="Arial" panose="020B0604020202020204" pitchFamily="34" charset="0"/>
              </a:rPr>
              <a:t>This triaging, reassessment and reclassification of urgency has meant the patient was identified as needing urgent treatment and was aptly referred onwards for this.</a:t>
            </a:r>
          </a:p>
        </p:txBody>
      </p:sp>
    </p:spTree>
    <p:extLst>
      <p:ext uri="{BB962C8B-B14F-4D97-AF65-F5344CB8AC3E}">
        <p14:creationId xmlns:p14="http://schemas.microsoft.com/office/powerpoint/2010/main" val="118033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35000"/>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sp>
        <p:nvSpPr>
          <p:cNvPr id="2" name="Title 1"/>
          <p:cNvSpPr>
            <a:spLocks noGrp="1"/>
          </p:cNvSpPr>
          <p:nvPr>
            <p:ph type="ctrTitle"/>
          </p:nvPr>
        </p:nvSpPr>
        <p:spPr>
          <a:xfrm>
            <a:off x="5583337" y="2960396"/>
            <a:ext cx="6299200" cy="937208"/>
          </a:xfrm>
        </p:spPr>
        <p:txBody>
          <a:bodyPr>
            <a:normAutofit/>
          </a:bodyPr>
          <a:lstStyle/>
          <a:p>
            <a:r>
              <a:rPr lang="en-GB" sz="4800" b="1">
                <a:solidFill>
                  <a:srgbClr val="015EA4"/>
                </a:solidFill>
                <a:latin typeface="Arial" panose="020B0604020202020204" pitchFamily="34" charset="0"/>
                <a:cs typeface="Arial" panose="020B0604020202020204" pitchFamily="34" charset="0"/>
              </a:rPr>
              <a:t>Gynaecology</a:t>
            </a:r>
            <a:endParaRPr lang="en-GB" sz="4800">
              <a:solidFill>
                <a:srgbClr val="015EA4"/>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B775FB-AEA4-BD6E-E7B9-E8EDF45E7B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Tree>
    <p:extLst>
      <p:ext uri="{BB962C8B-B14F-4D97-AF65-F5344CB8AC3E}">
        <p14:creationId xmlns:p14="http://schemas.microsoft.com/office/powerpoint/2010/main" val="422347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a:solidFill>
                  <a:srgbClr val="0070C0"/>
                </a:solidFill>
                <a:latin typeface="Arial" panose="020B0604020202020204" pitchFamily="34" charset="0"/>
                <a:cs typeface="Arial" panose="020B0604020202020204" pitchFamily="34" charset="0"/>
              </a:rPr>
              <a:t>24/25 workplan</a:t>
            </a:r>
            <a:endParaRPr lang="en-GB" sz="2400">
              <a:solidFill>
                <a:srgbClr val="0070C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37755B3-83ED-B53A-CB00-C6C69116EDAA}"/>
              </a:ext>
            </a:extLst>
          </p:cNvPr>
          <p:cNvGrpSpPr/>
          <p:nvPr/>
        </p:nvGrpSpPr>
        <p:grpSpPr>
          <a:xfrm>
            <a:off x="1192634" y="732550"/>
            <a:ext cx="936000" cy="936000"/>
            <a:chOff x="1229958" y="1692797"/>
            <a:chExt cx="1044000" cy="1044000"/>
          </a:xfrm>
        </p:grpSpPr>
        <p:sp>
          <p:nvSpPr>
            <p:cNvPr id="3" name="Oval 2">
              <a:extLst>
                <a:ext uri="{FF2B5EF4-FFF2-40B4-BE49-F238E27FC236}">
                  <a16:creationId xmlns:a16="http://schemas.microsoft.com/office/drawing/2014/main" id="{2422A6BC-21E3-99C8-DF8E-89B77FCD0349}"/>
                </a:ext>
              </a:extLst>
            </p:cNvPr>
            <p:cNvSpPr/>
            <p:nvPr/>
          </p:nvSpPr>
          <p:spPr>
            <a:xfrm>
              <a:off x="1229958" y="1692797"/>
              <a:ext cx="1044000" cy="1044000"/>
            </a:xfrm>
            <a:prstGeom prst="ellipse">
              <a:avLst/>
            </a:prstGeom>
            <a:noFill/>
            <a:ln w="762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 network outline">
              <a:extLst>
                <a:ext uri="{FF2B5EF4-FFF2-40B4-BE49-F238E27FC236}">
                  <a16:creationId xmlns:a16="http://schemas.microsoft.com/office/drawing/2014/main" id="{B419955C-7E67-EDC8-F7E9-EAF0D1ED9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125" y="1846116"/>
              <a:ext cx="775665" cy="687622"/>
            </a:xfrm>
            <a:prstGeom prst="rect">
              <a:avLst/>
            </a:prstGeom>
          </p:spPr>
        </p:pic>
      </p:grpSp>
      <p:sp>
        <p:nvSpPr>
          <p:cNvPr id="8" name="Oval 7">
            <a:extLst>
              <a:ext uri="{FF2B5EF4-FFF2-40B4-BE49-F238E27FC236}">
                <a16:creationId xmlns:a16="http://schemas.microsoft.com/office/drawing/2014/main" id="{CFD9C292-6250-835A-5367-787CD28D0ED5}"/>
              </a:ext>
            </a:extLst>
          </p:cNvPr>
          <p:cNvSpPr/>
          <p:nvPr/>
        </p:nvSpPr>
        <p:spPr>
          <a:xfrm>
            <a:off x="9805515" y="732550"/>
            <a:ext cx="936000" cy="936000"/>
          </a:xfrm>
          <a:prstGeom prst="ellipse">
            <a:avLst/>
          </a:prstGeom>
          <a:noFill/>
          <a:ln w="762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5B692D3-E980-116C-4531-5CFC777F7D7F}"/>
              </a:ext>
            </a:extLst>
          </p:cNvPr>
          <p:cNvSpPr txBox="1"/>
          <p:nvPr/>
        </p:nvSpPr>
        <p:spPr>
          <a:xfrm>
            <a:off x="883261" y="1754413"/>
            <a:ext cx="1894125" cy="954107"/>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Menopause – Phase 1 Pilot between LWH &amp; Liverpool Central PCN</a:t>
            </a:r>
          </a:p>
        </p:txBody>
      </p:sp>
      <p:sp>
        <p:nvSpPr>
          <p:cNvPr id="16" name="TextBox 15">
            <a:extLst>
              <a:ext uri="{FF2B5EF4-FFF2-40B4-BE49-F238E27FC236}">
                <a16:creationId xmlns:a16="http://schemas.microsoft.com/office/drawing/2014/main" id="{BEDDA1B8-C196-A555-AEE5-7233BBC8F3B1}"/>
              </a:ext>
            </a:extLst>
          </p:cNvPr>
          <p:cNvSpPr txBox="1"/>
          <p:nvPr/>
        </p:nvSpPr>
        <p:spPr>
          <a:xfrm>
            <a:off x="3750522" y="1735198"/>
            <a:ext cx="2105541" cy="738664"/>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Menopause – Phase 2 Pilot between LWH &amp; Sefton PCN</a:t>
            </a:r>
          </a:p>
        </p:txBody>
      </p:sp>
      <p:sp>
        <p:nvSpPr>
          <p:cNvPr id="18" name="TextBox 17">
            <a:extLst>
              <a:ext uri="{FF2B5EF4-FFF2-40B4-BE49-F238E27FC236}">
                <a16:creationId xmlns:a16="http://schemas.microsoft.com/office/drawing/2014/main" id="{E0FF5F08-A735-B16A-6213-73345643E5B0}"/>
              </a:ext>
            </a:extLst>
          </p:cNvPr>
          <p:cNvSpPr txBox="1"/>
          <p:nvPr/>
        </p:nvSpPr>
        <p:spPr>
          <a:xfrm>
            <a:off x="6611985" y="1754413"/>
            <a:ext cx="2194311" cy="738664"/>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Pelvic Pain – Timely access to ultrasound – CDC pilot </a:t>
            </a:r>
          </a:p>
        </p:txBody>
      </p:sp>
      <p:sp>
        <p:nvSpPr>
          <p:cNvPr id="19" name="TextBox 18">
            <a:extLst>
              <a:ext uri="{FF2B5EF4-FFF2-40B4-BE49-F238E27FC236}">
                <a16:creationId xmlns:a16="http://schemas.microsoft.com/office/drawing/2014/main" id="{0DB7A60D-9CDD-0555-373C-299447C5F485}"/>
              </a:ext>
            </a:extLst>
          </p:cNvPr>
          <p:cNvSpPr txBox="1"/>
          <p:nvPr/>
        </p:nvSpPr>
        <p:spPr>
          <a:xfrm>
            <a:off x="9497240" y="1754413"/>
            <a:ext cx="2194312" cy="738664"/>
          </a:xfrm>
          <a:prstGeom prst="rect">
            <a:avLst/>
          </a:prstGeom>
          <a:noFill/>
        </p:spPr>
        <p:txBody>
          <a:bodyPr wrap="square">
            <a:spAutoFit/>
          </a:bodyPr>
          <a:lstStyle/>
          <a:p>
            <a:r>
              <a:rPr lang="en-GB" sz="1400" dirty="0">
                <a:solidFill>
                  <a:schemeClr val="accent5">
                    <a:lumMod val="50000"/>
                  </a:schemeClr>
                </a:solidFill>
                <a:latin typeface="Arial" panose="020B0604020202020204" pitchFamily="34" charset="0"/>
                <a:cs typeface="Arial" panose="020B0604020202020204" pitchFamily="34" charset="0"/>
              </a:rPr>
              <a:t>Reason for Referral – Provider Audit </a:t>
            </a:r>
          </a:p>
          <a:p>
            <a:endParaRPr lang="en-GB" sz="1400" dirty="0">
              <a:solidFill>
                <a:schemeClr val="accent5">
                  <a:lumMod val="50000"/>
                </a:schemeClr>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BC5D653F-A308-5656-4AB0-8441346E0339}"/>
              </a:ext>
            </a:extLst>
          </p:cNvPr>
          <p:cNvSpPr/>
          <p:nvPr/>
        </p:nvSpPr>
        <p:spPr>
          <a:xfrm>
            <a:off x="6951148" y="732550"/>
            <a:ext cx="936000" cy="936000"/>
          </a:xfrm>
          <a:prstGeom prst="ellipse">
            <a:avLst/>
          </a:prstGeom>
          <a:noFill/>
          <a:ln w="762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8FD90E50-10E9-2B04-A80E-BD732F766D3F}"/>
              </a:ext>
            </a:extLst>
          </p:cNvPr>
          <p:cNvGrpSpPr/>
          <p:nvPr/>
        </p:nvGrpSpPr>
        <p:grpSpPr>
          <a:xfrm>
            <a:off x="4067102" y="753016"/>
            <a:ext cx="936001" cy="936000"/>
            <a:chOff x="3418891" y="1713263"/>
            <a:chExt cx="1044000" cy="1044000"/>
          </a:xfrm>
        </p:grpSpPr>
        <p:pic>
          <p:nvPicPr>
            <p:cNvPr id="7" name="Graphic 6" descr="Questions outline">
              <a:extLst>
                <a:ext uri="{FF2B5EF4-FFF2-40B4-BE49-F238E27FC236}">
                  <a16:creationId xmlns:a16="http://schemas.microsoft.com/office/drawing/2014/main" id="{75DEC254-D682-3FF6-EEF4-69E1E94516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578203" y="1891452"/>
              <a:ext cx="747566" cy="687622"/>
            </a:xfrm>
            <a:prstGeom prst="rect">
              <a:avLst/>
            </a:prstGeom>
          </p:spPr>
        </p:pic>
        <p:sp>
          <p:nvSpPr>
            <p:cNvPr id="22" name="Oval 21">
              <a:extLst>
                <a:ext uri="{FF2B5EF4-FFF2-40B4-BE49-F238E27FC236}">
                  <a16:creationId xmlns:a16="http://schemas.microsoft.com/office/drawing/2014/main" id="{CC31A139-1CAB-1A08-09EA-4650885197FC}"/>
                </a:ext>
              </a:extLst>
            </p:cNvPr>
            <p:cNvSpPr/>
            <p:nvPr/>
          </p:nvSpPr>
          <p:spPr>
            <a:xfrm>
              <a:off x="3418891" y="1713263"/>
              <a:ext cx="1044000" cy="1044000"/>
            </a:xfrm>
            <a:prstGeom prst="ellipse">
              <a:avLst/>
            </a:prstGeom>
            <a:noFill/>
            <a:ln w="76200">
              <a:solidFill>
                <a:srgbClr val="00A9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 name="Connector: Elbow 16">
            <a:extLst>
              <a:ext uri="{FF2B5EF4-FFF2-40B4-BE49-F238E27FC236}">
                <a16:creationId xmlns:a16="http://schemas.microsoft.com/office/drawing/2014/main" id="{9E3BF9B4-743D-DA67-7640-9333A355C110}"/>
              </a:ext>
            </a:extLst>
          </p:cNvPr>
          <p:cNvCxnSpPr>
            <a:cxnSpLocks/>
          </p:cNvCxnSpPr>
          <p:nvPr/>
        </p:nvCxnSpPr>
        <p:spPr>
          <a:xfrm rot="10800000" flipV="1">
            <a:off x="877165" y="1338083"/>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B65854B-3D89-81CD-7D24-9AE8A58F0529}"/>
              </a:ext>
            </a:extLst>
          </p:cNvPr>
          <p:cNvCxnSpPr>
            <a:cxnSpLocks/>
          </p:cNvCxnSpPr>
          <p:nvPr/>
        </p:nvCxnSpPr>
        <p:spPr>
          <a:xfrm rot="10800000" flipV="1">
            <a:off x="3748313" y="1338083"/>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DAFC8C68-9726-5BF8-AB40-DC5951D28948}"/>
              </a:ext>
            </a:extLst>
          </p:cNvPr>
          <p:cNvCxnSpPr>
            <a:cxnSpLocks/>
          </p:cNvCxnSpPr>
          <p:nvPr/>
        </p:nvCxnSpPr>
        <p:spPr>
          <a:xfrm rot="10800000" flipV="1">
            <a:off x="6623883" y="1318929"/>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C277B677-E743-353D-AE64-6F81F3416599}"/>
              </a:ext>
            </a:extLst>
          </p:cNvPr>
          <p:cNvCxnSpPr>
            <a:cxnSpLocks/>
          </p:cNvCxnSpPr>
          <p:nvPr/>
        </p:nvCxnSpPr>
        <p:spPr>
          <a:xfrm rot="10800000" flipV="1">
            <a:off x="9497243" y="1313212"/>
            <a:ext cx="294235" cy="33840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99332C9-14A9-03A5-D0DF-6B9E7EA7FE82}"/>
              </a:ext>
            </a:extLst>
          </p:cNvPr>
          <p:cNvSpPr/>
          <p:nvPr/>
        </p:nvSpPr>
        <p:spPr>
          <a:xfrm>
            <a:off x="1053684" y="5608567"/>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Unfunded – collaboration between LWH &amp; </a:t>
            </a:r>
            <a:r>
              <a:rPr lang="en-GB" sz="1100" dirty="0" err="1">
                <a:latin typeface="Arial" panose="020B0604020202020204" pitchFamily="34" charset="0"/>
                <a:cs typeface="Arial" panose="020B0604020202020204" pitchFamily="34" charset="0"/>
              </a:rPr>
              <a:t>Lliverpool</a:t>
            </a:r>
            <a:r>
              <a:rPr lang="en-GB" sz="1100" dirty="0">
                <a:latin typeface="Arial" panose="020B0604020202020204" pitchFamily="34" charset="0"/>
                <a:cs typeface="Arial" panose="020B0604020202020204" pitchFamily="34" charset="0"/>
              </a:rPr>
              <a:t> Central PCN - agreed SLA</a:t>
            </a:r>
          </a:p>
        </p:txBody>
      </p:sp>
      <p:sp>
        <p:nvSpPr>
          <p:cNvPr id="34" name="Rectangle: Rounded Corners 33">
            <a:extLst>
              <a:ext uri="{FF2B5EF4-FFF2-40B4-BE49-F238E27FC236}">
                <a16:creationId xmlns:a16="http://schemas.microsoft.com/office/drawing/2014/main" id="{F015C218-6F16-EA65-0E1C-A9AB3305C1CC}"/>
              </a:ext>
            </a:extLst>
          </p:cNvPr>
          <p:cNvSpPr/>
          <p:nvPr/>
        </p:nvSpPr>
        <p:spPr>
          <a:xfrm>
            <a:off x="4048437" y="5578478"/>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Unfunded – collaboration between LWH &amp; Sefton PCN – agreed SLA</a:t>
            </a:r>
          </a:p>
        </p:txBody>
      </p:sp>
      <p:sp>
        <p:nvSpPr>
          <p:cNvPr id="40" name="TextBox 39">
            <a:extLst>
              <a:ext uri="{FF2B5EF4-FFF2-40B4-BE49-F238E27FC236}">
                <a16:creationId xmlns:a16="http://schemas.microsoft.com/office/drawing/2014/main" id="{7669F0A0-8BBC-E8ED-EFB6-FC6708BB9B47}"/>
              </a:ext>
            </a:extLst>
          </p:cNvPr>
          <p:cNvSpPr txBox="1"/>
          <p:nvPr/>
        </p:nvSpPr>
        <p:spPr>
          <a:xfrm>
            <a:off x="994523" y="2683874"/>
            <a:ext cx="1891464" cy="2677656"/>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chemeClr val="accent6"/>
                </a:solidFill>
                <a:latin typeface="Arial" panose="020B0604020202020204" pitchFamily="34" charset="0"/>
                <a:cs typeface="Arial" panose="020B0604020202020204" pitchFamily="34" charset="0"/>
              </a:rPr>
              <a:t>Business As Usual</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Launched April 2024 for 6 months</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Continued agreed provision of community appointments</a:t>
            </a: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Learning and outcomes applied to ‘Phase 2’ planning</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959103A-375B-4CD9-68E4-DFAD7BC57C8C}"/>
              </a:ext>
            </a:extLst>
          </p:cNvPr>
          <p:cNvSpPr txBox="1"/>
          <p:nvPr/>
        </p:nvSpPr>
        <p:spPr>
          <a:xfrm>
            <a:off x="3964599" y="2682164"/>
            <a:ext cx="1891464" cy="2677656"/>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rgbClr val="92D050"/>
                </a:solidFill>
                <a:latin typeface="Arial" panose="020B0604020202020204" pitchFamily="34" charset="0"/>
                <a:cs typeface="Arial" panose="020B0604020202020204" pitchFamily="34" charset="0"/>
              </a:rPr>
              <a:t>Planning – On Track</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Due to launch January 2025 for 6 months</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Applied learning from Phase 1</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Reduce demand on LWH (alongside Phase 1 created capacity)</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6268F3E-FF38-B094-6614-FB6C69EED1D3}"/>
              </a:ext>
            </a:extLst>
          </p:cNvPr>
          <p:cNvSpPr txBox="1"/>
          <p:nvPr/>
        </p:nvSpPr>
        <p:spPr>
          <a:xfrm>
            <a:off x="9595006" y="2682164"/>
            <a:ext cx="1894629" cy="2123658"/>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chemeClr val="accent6"/>
                </a:solidFill>
                <a:latin typeface="Arial" panose="020B0604020202020204" pitchFamily="34" charset="0"/>
                <a:cs typeface="Arial" panose="020B0604020202020204" pitchFamily="34" charset="0"/>
              </a:rPr>
              <a:t>On track </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Due to conclude in November 2024</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Recommendations to be formally shared in December 2024</a:t>
            </a: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Outcomes to shape 25/26 workplan</a:t>
            </a:r>
          </a:p>
        </p:txBody>
      </p:sp>
      <p:sp>
        <p:nvSpPr>
          <p:cNvPr id="43" name="TextBox 42">
            <a:extLst>
              <a:ext uri="{FF2B5EF4-FFF2-40B4-BE49-F238E27FC236}">
                <a16:creationId xmlns:a16="http://schemas.microsoft.com/office/drawing/2014/main" id="{E24BF929-7AF9-30AB-C054-7AF457AE06AD}"/>
              </a:ext>
            </a:extLst>
          </p:cNvPr>
          <p:cNvSpPr txBox="1"/>
          <p:nvPr/>
        </p:nvSpPr>
        <p:spPr>
          <a:xfrm>
            <a:off x="6763107" y="2683874"/>
            <a:ext cx="2043189" cy="2123658"/>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solidFill>
                  <a:schemeClr val="accent6"/>
                </a:solidFill>
                <a:latin typeface="Arial" panose="020B0604020202020204" pitchFamily="34" charset="0"/>
                <a:cs typeface="Arial" panose="020B0604020202020204" pitchFamily="34" charset="0"/>
              </a:rPr>
              <a:t>Planning – On Track</a:t>
            </a:r>
          </a:p>
          <a:p>
            <a:pPr marL="285750" indent="-2857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Due to launch Jan/Feb 2025</a:t>
            </a: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Improve time to wait to USS for GP Direct Referrals as recommended by GIRFT / CQC</a:t>
            </a:r>
          </a:p>
          <a:p>
            <a:endParaRPr lang="en-GB" sz="1200" dirty="0">
              <a:latin typeface="Arial" panose="020B0604020202020204" pitchFamily="34" charset="0"/>
              <a:cs typeface="Arial" panose="020B0604020202020204" pitchFamily="34" charset="0"/>
            </a:endParaRPr>
          </a:p>
        </p:txBody>
      </p:sp>
      <p:pic>
        <p:nvPicPr>
          <p:cNvPr id="49" name="Graphic 48" descr="Bar graph with downward trend outline">
            <a:extLst>
              <a:ext uri="{FF2B5EF4-FFF2-40B4-BE49-F238E27FC236}">
                <a16:creationId xmlns:a16="http://schemas.microsoft.com/office/drawing/2014/main" id="{B2856590-C1C6-3EDE-3429-490FD383B3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960411" y="888155"/>
            <a:ext cx="669321" cy="669321"/>
          </a:xfrm>
          <a:prstGeom prst="rect">
            <a:avLst/>
          </a:prstGeom>
        </p:spPr>
      </p:pic>
      <p:pic>
        <p:nvPicPr>
          <p:cNvPr id="50" name="Graphic 49" descr="Eye Scan outline">
            <a:extLst>
              <a:ext uri="{FF2B5EF4-FFF2-40B4-BE49-F238E27FC236}">
                <a16:creationId xmlns:a16="http://schemas.microsoft.com/office/drawing/2014/main" id="{3A4DFEF2-A01E-F012-FDCD-3D84BD6152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085993" y="912772"/>
            <a:ext cx="670232" cy="616489"/>
          </a:xfrm>
          <a:prstGeom prst="rect">
            <a:avLst/>
          </a:prstGeom>
        </p:spPr>
      </p:pic>
      <p:sp>
        <p:nvSpPr>
          <p:cNvPr id="10" name="Rectangle: Rounded Corners 9">
            <a:extLst>
              <a:ext uri="{FF2B5EF4-FFF2-40B4-BE49-F238E27FC236}">
                <a16:creationId xmlns:a16="http://schemas.microsoft.com/office/drawing/2014/main" id="{E71D86B6-3AE3-B61C-CB0E-14ABAF81EC43}"/>
              </a:ext>
            </a:extLst>
          </p:cNvPr>
          <p:cNvSpPr/>
          <p:nvPr/>
        </p:nvSpPr>
        <p:spPr>
          <a:xfrm>
            <a:off x="6771000" y="5575896"/>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Capacity submission as part of profiling for CDCs in Sept 2024</a:t>
            </a:r>
          </a:p>
        </p:txBody>
      </p:sp>
      <p:sp>
        <p:nvSpPr>
          <p:cNvPr id="11" name="Rectangle: Rounded Corners 10">
            <a:extLst>
              <a:ext uri="{FF2B5EF4-FFF2-40B4-BE49-F238E27FC236}">
                <a16:creationId xmlns:a16="http://schemas.microsoft.com/office/drawing/2014/main" id="{688F94F5-395C-2AD3-2E12-6FA2156B68C0}"/>
              </a:ext>
            </a:extLst>
          </p:cNvPr>
          <p:cNvSpPr/>
          <p:nvPr/>
        </p:nvSpPr>
        <p:spPr>
          <a:xfrm>
            <a:off x="9675070" y="5562765"/>
            <a:ext cx="1909323" cy="738664"/>
          </a:xfrm>
          <a:prstGeom prst="roundRect">
            <a:avLst/>
          </a:prstGeom>
          <a:solidFill>
            <a:srgbClr val="D818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£5k funding from Elective Recovery</a:t>
            </a:r>
          </a:p>
        </p:txBody>
      </p:sp>
    </p:spTree>
    <p:extLst>
      <p:ext uri="{BB962C8B-B14F-4D97-AF65-F5344CB8AC3E}">
        <p14:creationId xmlns:p14="http://schemas.microsoft.com/office/powerpoint/2010/main" val="270476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ard 12">
            <a:extLst>
              <a:ext uri="{FF2B5EF4-FFF2-40B4-BE49-F238E27FC236}">
                <a16:creationId xmlns:a16="http://schemas.microsoft.com/office/drawing/2014/main" id="{006C0DA6-8494-86E7-07E2-8409EDBFF81A}"/>
              </a:ext>
            </a:extLst>
          </p:cNvPr>
          <p:cNvSpPr/>
          <p:nvPr/>
        </p:nvSpPr>
        <p:spPr>
          <a:xfrm rot="16200000">
            <a:off x="4605315" y="-845395"/>
            <a:ext cx="1236580" cy="4368470"/>
          </a:xfrm>
          <a:prstGeom prst="flowChartPunchedCard">
            <a:avLst/>
          </a:prstGeom>
          <a:solidFill>
            <a:schemeClr val="accent5">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EA2D16D-9EC5-815B-C188-84DE93BFCDF0}"/>
              </a:ext>
            </a:extLst>
          </p:cNvPr>
          <p:cNvSpPr txBox="1"/>
          <p:nvPr/>
        </p:nvSpPr>
        <p:spPr>
          <a:xfrm>
            <a:off x="3034721" y="1021809"/>
            <a:ext cx="4297046" cy="889154"/>
          </a:xfrm>
          <a:prstGeom prst="rect">
            <a:avLst/>
          </a:prstGeom>
          <a:noFill/>
        </p:spPr>
        <p:txBody>
          <a:bodyPr wrap="square">
            <a:spAutoFit/>
          </a:bodyPr>
          <a:lstStyle/>
          <a:p>
            <a:pPr algn="ctr">
              <a:lnSpc>
                <a:spcPct val="150000"/>
              </a:lnSpc>
            </a:pPr>
            <a:r>
              <a:rPr lang="en-GB" sz="1200" dirty="0">
                <a:solidFill>
                  <a:schemeClr val="bg1"/>
                </a:solidFill>
                <a:latin typeface="Arial" panose="020B0604020202020204" pitchFamily="34" charset="0"/>
                <a:cs typeface="Arial" panose="020B0604020202020204" pitchFamily="34" charset="0"/>
              </a:rPr>
              <a:t>Participation from; </a:t>
            </a:r>
          </a:p>
          <a:p>
            <a:pPr algn="ctr">
              <a:lnSpc>
                <a:spcPct val="150000"/>
              </a:lnSpc>
            </a:pPr>
            <a:r>
              <a:rPr lang="en-GB" sz="1200" dirty="0">
                <a:solidFill>
                  <a:schemeClr val="bg1"/>
                </a:solidFill>
                <a:latin typeface="Arial" panose="020B0604020202020204" pitchFamily="34" charset="0"/>
                <a:cs typeface="Arial" panose="020B0604020202020204" pitchFamily="34" charset="0"/>
              </a:rPr>
              <a:t>Mersey West Lancs (Whiston &amp; S&amp;O),Wirral, Warrington and Liverpool Womens</a:t>
            </a:r>
          </a:p>
        </p:txBody>
      </p:sp>
      <p:sp>
        <p:nvSpPr>
          <p:cNvPr id="130" name="Rectangle 129">
            <a:extLst>
              <a:ext uri="{FF2B5EF4-FFF2-40B4-BE49-F238E27FC236}">
                <a16:creationId xmlns:a16="http://schemas.microsoft.com/office/drawing/2014/main" id="{3E2F0DD6-D95F-4E0B-52E5-9537C16817F3}"/>
              </a:ext>
            </a:extLst>
          </p:cNvPr>
          <p:cNvSpPr/>
          <p:nvPr/>
        </p:nvSpPr>
        <p:spPr>
          <a:xfrm>
            <a:off x="179772" y="3924852"/>
            <a:ext cx="4344106" cy="2769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9" name="Picture 8">
            <a:extLst>
              <a:ext uri="{FF2B5EF4-FFF2-40B4-BE49-F238E27FC236}">
                <a16:creationId xmlns:a16="http://schemas.microsoft.com/office/drawing/2014/main" id="{49F047DF-6F36-CC89-2A98-738657F34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545" y="43443"/>
            <a:ext cx="2076803" cy="692268"/>
          </a:xfrm>
          <a:prstGeom prst="rect">
            <a:avLst/>
          </a:prstGeom>
        </p:spPr>
      </p:pic>
      <p:sp>
        <p:nvSpPr>
          <p:cNvPr id="12" name="Double-click to edit">
            <a:extLst>
              <a:ext uri="{FF2B5EF4-FFF2-40B4-BE49-F238E27FC236}">
                <a16:creationId xmlns:a16="http://schemas.microsoft.com/office/drawing/2014/main" id="{98C7D9BC-145C-170F-2F9C-CD3A8E258B77}"/>
              </a:ext>
            </a:extLst>
          </p:cNvPr>
          <p:cNvSpPr txBox="1">
            <a:spLocks noGrp="1"/>
          </p:cNvSpPr>
          <p:nvPr>
            <p:ph type="title"/>
          </p:nvPr>
        </p:nvSpPr>
        <p:spPr>
          <a:xfrm>
            <a:off x="247070" y="22273"/>
            <a:ext cx="9120214" cy="692269"/>
          </a:xfrm>
          <a:prstGeom prst="rect">
            <a:avLst/>
          </a:prstGeom>
        </p:spPr>
        <p:txBody>
          <a:bodyPr>
            <a:noAutofit/>
          </a:bodyPr>
          <a:lstStyle/>
          <a:p>
            <a:pPr algn="l">
              <a:defRPr>
                <a:solidFill>
                  <a:srgbClr val="BF0078"/>
                </a:solidFill>
              </a:defRPr>
            </a:pPr>
            <a:r>
              <a:rPr lang="en-GB" sz="2400" b="1">
                <a:solidFill>
                  <a:srgbClr val="0070C0"/>
                </a:solidFill>
                <a:latin typeface="Arial" panose="020B0604020202020204" pitchFamily="34" charset="0"/>
                <a:cs typeface="Arial" panose="020B0604020202020204" pitchFamily="34" charset="0"/>
              </a:rPr>
              <a:t>Key achievements Q1/Q2 </a:t>
            </a:r>
            <a:endParaRPr lang="en-GB" sz="2400">
              <a:solidFill>
                <a:srgbClr val="0070C0"/>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788C0640-375B-0402-F9FA-BA79CDD296D9}"/>
              </a:ext>
            </a:extLst>
          </p:cNvPr>
          <p:cNvSpPr/>
          <p:nvPr/>
        </p:nvSpPr>
        <p:spPr>
          <a:xfrm rot="5400000">
            <a:off x="6792319" y="1426399"/>
            <a:ext cx="6098415" cy="443831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5B28662-34E7-7095-408C-DEA570096D19}"/>
              </a:ext>
            </a:extLst>
          </p:cNvPr>
          <p:cNvSpPr txBox="1"/>
          <p:nvPr/>
        </p:nvSpPr>
        <p:spPr>
          <a:xfrm>
            <a:off x="7662673" y="621932"/>
            <a:ext cx="3855335" cy="338554"/>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Menopause Phase 1 &amp; Phase 2 Pilots</a:t>
            </a:r>
          </a:p>
        </p:txBody>
      </p:sp>
      <p:sp>
        <p:nvSpPr>
          <p:cNvPr id="79" name="TextBox 78">
            <a:extLst>
              <a:ext uri="{FF2B5EF4-FFF2-40B4-BE49-F238E27FC236}">
                <a16:creationId xmlns:a16="http://schemas.microsoft.com/office/drawing/2014/main" id="{2EAD7F9E-314B-4E50-FE6B-24CFCF0DE33C}"/>
              </a:ext>
            </a:extLst>
          </p:cNvPr>
          <p:cNvSpPr txBox="1"/>
          <p:nvPr/>
        </p:nvSpPr>
        <p:spPr>
          <a:xfrm>
            <a:off x="7773837" y="2650298"/>
            <a:ext cx="4042281" cy="3659143"/>
          </a:xfrm>
          <a:prstGeom prst="rect">
            <a:avLst/>
          </a:prstGeom>
          <a:noFill/>
        </p:spPr>
        <p:txBody>
          <a:bodyPr wrap="square">
            <a:spAutoFit/>
          </a:bodyPr>
          <a:lstStyle/>
          <a:p>
            <a:pPr>
              <a:lnSpc>
                <a:spcPct val="150000"/>
              </a:lnSpc>
            </a:pPr>
            <a:r>
              <a:rPr lang="en-GB" sz="1200" dirty="0">
                <a:solidFill>
                  <a:schemeClr val="bg1"/>
                </a:solidFill>
                <a:latin typeface="Arial" panose="020B0604020202020204" pitchFamily="34" charset="0"/>
                <a:cs typeface="Arial" panose="020B0604020202020204" pitchFamily="34" charset="0"/>
              </a:rPr>
              <a:t>Scope/Context:</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BMS trained GPs delivering community-based Menopause clinics for non-complex LWH patients – waiting longer than acceptable on acute waiting lists</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Creation of acute based capacity to support complex Menopause waiting lists, other challenged specialities or mutual aid requests.</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Mutually beneficial contract arrangements; LWH claim the appointment tariff and pay the PCN per appointment attended at a rate competitive with LARC.</a:t>
            </a:r>
          </a:p>
          <a:p>
            <a:pPr marL="285750" indent="-285750">
              <a:lnSpc>
                <a:spcPct val="150000"/>
              </a:lnSpc>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Risk addressed through ongoing LWH clinical oversight and mentorship.</a:t>
            </a:r>
          </a:p>
        </p:txBody>
      </p:sp>
      <p:pic>
        <p:nvPicPr>
          <p:cNvPr id="97" name="Graphic 96" descr="User network outline">
            <a:extLst>
              <a:ext uri="{FF2B5EF4-FFF2-40B4-BE49-F238E27FC236}">
                <a16:creationId xmlns:a16="http://schemas.microsoft.com/office/drawing/2014/main" id="{D5CEB1CF-1433-437D-CD12-04A9A8C87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3527" y="629675"/>
            <a:ext cx="750075" cy="722903"/>
          </a:xfrm>
          <a:prstGeom prst="rect">
            <a:avLst/>
          </a:prstGeom>
        </p:spPr>
      </p:pic>
      <p:sp>
        <p:nvSpPr>
          <p:cNvPr id="112" name="Flowchart: Terminator 111">
            <a:extLst>
              <a:ext uri="{FF2B5EF4-FFF2-40B4-BE49-F238E27FC236}">
                <a16:creationId xmlns:a16="http://schemas.microsoft.com/office/drawing/2014/main" id="{91145B16-7236-2B9A-DE2E-07730EF98DD3}"/>
              </a:ext>
            </a:extLst>
          </p:cNvPr>
          <p:cNvSpPr/>
          <p:nvPr/>
        </p:nvSpPr>
        <p:spPr>
          <a:xfrm>
            <a:off x="2924631" y="637250"/>
            <a:ext cx="4322642" cy="144363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cxnSp>
        <p:nvCxnSpPr>
          <p:cNvPr id="99" name="Straight Connector 98">
            <a:extLst>
              <a:ext uri="{FF2B5EF4-FFF2-40B4-BE49-F238E27FC236}">
                <a16:creationId xmlns:a16="http://schemas.microsoft.com/office/drawing/2014/main" id="{39E618CA-5A43-87E8-8E73-E826071B76EC}"/>
              </a:ext>
            </a:extLst>
          </p:cNvPr>
          <p:cNvCxnSpPr>
            <a:cxnSpLocks/>
          </p:cNvCxnSpPr>
          <p:nvPr/>
        </p:nvCxnSpPr>
        <p:spPr>
          <a:xfrm flipV="1">
            <a:off x="8090658" y="2400612"/>
            <a:ext cx="366202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FB1D44-BAC8-7EE4-9597-64036B3236A2}"/>
              </a:ext>
            </a:extLst>
          </p:cNvPr>
          <p:cNvSpPr txBox="1"/>
          <p:nvPr/>
        </p:nvSpPr>
        <p:spPr>
          <a:xfrm>
            <a:off x="3000770" y="779618"/>
            <a:ext cx="4392801"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Launched reason for referral audit </a:t>
            </a:r>
          </a:p>
        </p:txBody>
      </p:sp>
      <p:pic>
        <p:nvPicPr>
          <p:cNvPr id="21" name="Picture 20">
            <a:extLst>
              <a:ext uri="{FF2B5EF4-FFF2-40B4-BE49-F238E27FC236}">
                <a16:creationId xmlns:a16="http://schemas.microsoft.com/office/drawing/2014/main" id="{30AB7B14-99A7-A794-699B-A5BF4B6C98E5}"/>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colorTemperature colorTemp="1500"/>
                    </a14:imgEffect>
                    <a14:imgEffect>
                      <a14:saturation sat="0"/>
                    </a14:imgEffect>
                  </a14:imgLayer>
                </a14:imgProps>
              </a:ext>
            </a:extLst>
          </a:blip>
          <a:stretch>
            <a:fillRect/>
          </a:stretch>
        </p:blipFill>
        <p:spPr>
          <a:xfrm>
            <a:off x="2964796" y="3754723"/>
            <a:ext cx="454894" cy="454894"/>
          </a:xfrm>
          <a:prstGeom prst="rect">
            <a:avLst/>
          </a:prstGeom>
        </p:spPr>
      </p:pic>
      <p:sp>
        <p:nvSpPr>
          <p:cNvPr id="26" name="Rectangle: Rounded Corners 25">
            <a:extLst>
              <a:ext uri="{FF2B5EF4-FFF2-40B4-BE49-F238E27FC236}">
                <a16:creationId xmlns:a16="http://schemas.microsoft.com/office/drawing/2014/main" id="{24A07634-88DB-3B75-92B6-51F349D39BF9}"/>
              </a:ext>
            </a:extLst>
          </p:cNvPr>
          <p:cNvSpPr/>
          <p:nvPr/>
        </p:nvSpPr>
        <p:spPr>
          <a:xfrm>
            <a:off x="207131" y="735712"/>
            <a:ext cx="2686165" cy="5959048"/>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a:extLst>
              <a:ext uri="{FF2B5EF4-FFF2-40B4-BE49-F238E27FC236}">
                <a16:creationId xmlns:a16="http://schemas.microsoft.com/office/drawing/2014/main" id="{5A006927-376C-5A9B-1785-D2EC9C17172E}"/>
              </a:ext>
            </a:extLst>
          </p:cNvPr>
          <p:cNvSpPr txBox="1"/>
          <p:nvPr/>
        </p:nvSpPr>
        <p:spPr>
          <a:xfrm>
            <a:off x="468929" y="1731598"/>
            <a:ext cx="2280811"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Network Development</a:t>
            </a:r>
          </a:p>
        </p:txBody>
      </p:sp>
      <p:sp>
        <p:nvSpPr>
          <p:cNvPr id="28" name="TextBox 27">
            <a:extLst>
              <a:ext uri="{FF2B5EF4-FFF2-40B4-BE49-F238E27FC236}">
                <a16:creationId xmlns:a16="http://schemas.microsoft.com/office/drawing/2014/main" id="{F3D5184C-0224-6A6A-1458-DA2FD3C9CA0F}"/>
              </a:ext>
            </a:extLst>
          </p:cNvPr>
          <p:cNvSpPr txBox="1"/>
          <p:nvPr/>
        </p:nvSpPr>
        <p:spPr>
          <a:xfrm>
            <a:off x="251641" y="2080884"/>
            <a:ext cx="2621216" cy="3956339"/>
          </a:xfrm>
          <a:prstGeom prst="rect">
            <a:avLst/>
          </a:prstGeom>
          <a:solidFill>
            <a:schemeClr val="accent1">
              <a:lumMod val="50000"/>
            </a:schemeClr>
          </a:solidFill>
        </p:spPr>
        <p:txBody>
          <a:bodyPr wrap="square" rtlCol="0">
            <a:spAutoFit/>
          </a:bodyPr>
          <a:lstStyle/>
          <a:p>
            <a:pPr marL="285750" indent="-285750">
              <a:lnSpc>
                <a:spcPct val="150000"/>
              </a:lnSpc>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Monthly CPP updates to Gynaecology Network; progress against agreed PID.</a:t>
            </a:r>
          </a:p>
          <a:p>
            <a:pPr marL="285750" indent="-285750">
              <a:lnSpc>
                <a:spcPct val="150000"/>
              </a:lnSpc>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Engagement with providers across C&amp;M to support with local initiatives to support long term transformation and achieving Elective Recovery targets</a:t>
            </a:r>
          </a:p>
          <a:p>
            <a:pPr marL="285750" indent="-285750">
              <a:lnSpc>
                <a:spcPct val="150000"/>
              </a:lnSpc>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Ongoing positive engagement with Network Leadership</a:t>
            </a:r>
          </a:p>
        </p:txBody>
      </p:sp>
      <p:sp>
        <p:nvSpPr>
          <p:cNvPr id="10" name="Rectangle: Folded Corner 9">
            <a:extLst>
              <a:ext uri="{FF2B5EF4-FFF2-40B4-BE49-F238E27FC236}">
                <a16:creationId xmlns:a16="http://schemas.microsoft.com/office/drawing/2014/main" id="{FC791B53-69FD-C29B-7587-3FE0AEE8AD58}"/>
              </a:ext>
            </a:extLst>
          </p:cNvPr>
          <p:cNvSpPr/>
          <p:nvPr/>
        </p:nvSpPr>
        <p:spPr>
          <a:xfrm rot="10800000">
            <a:off x="3217920" y="3841834"/>
            <a:ext cx="4619615" cy="2852925"/>
          </a:xfrm>
          <a:prstGeom prst="foldedCorner">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49174EF-8A7C-4C8C-96CB-6BACCA45AAF1}"/>
              </a:ext>
            </a:extLst>
          </p:cNvPr>
          <p:cNvSpPr txBox="1"/>
          <p:nvPr/>
        </p:nvSpPr>
        <p:spPr>
          <a:xfrm>
            <a:off x="3774126" y="3865469"/>
            <a:ext cx="4061171" cy="461665"/>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Expected targets for Phase 1/Phase 2 – to be achieved by June 25</a:t>
            </a:r>
          </a:p>
        </p:txBody>
      </p:sp>
      <p:sp>
        <p:nvSpPr>
          <p:cNvPr id="2" name="TextBox 1">
            <a:extLst>
              <a:ext uri="{FF2B5EF4-FFF2-40B4-BE49-F238E27FC236}">
                <a16:creationId xmlns:a16="http://schemas.microsoft.com/office/drawing/2014/main" id="{A0FD6666-635D-A323-1692-ED318119CF2E}"/>
              </a:ext>
            </a:extLst>
          </p:cNvPr>
          <p:cNvSpPr txBox="1"/>
          <p:nvPr/>
        </p:nvSpPr>
        <p:spPr>
          <a:xfrm>
            <a:off x="3727661" y="6278165"/>
            <a:ext cx="4362997" cy="461665"/>
          </a:xfrm>
          <a:prstGeom prst="rect">
            <a:avLst/>
          </a:prstGeom>
          <a:noFill/>
        </p:spPr>
        <p:txBody>
          <a:bodyPr wrap="square" rtlCol="0">
            <a:spAutoFit/>
          </a:bodyPr>
          <a:lstStyle/>
          <a:p>
            <a:endParaRPr lang="en-GB" sz="1200" dirty="0">
              <a:solidFill>
                <a:schemeClr val="bg1"/>
              </a:solidFill>
              <a:latin typeface="Arial" panose="020B0604020202020204" pitchFamily="34" charset="0"/>
              <a:cs typeface="Arial" panose="020B0604020202020204" pitchFamily="34" charset="0"/>
            </a:endParaRPr>
          </a:p>
          <a:p>
            <a:r>
              <a:rPr lang="en-GB" sz="1100" i="1" dirty="0">
                <a:solidFill>
                  <a:schemeClr val="bg1"/>
                </a:solidFill>
                <a:latin typeface="Arial" panose="020B0604020202020204" pitchFamily="34" charset="0"/>
                <a:cs typeface="Arial" panose="020B0604020202020204" pitchFamily="34" charset="0"/>
              </a:rPr>
              <a:t>*Awaiting final community capacity to finalise targets</a:t>
            </a:r>
          </a:p>
        </p:txBody>
      </p:sp>
      <p:sp>
        <p:nvSpPr>
          <p:cNvPr id="20" name="TextBox 19">
            <a:extLst>
              <a:ext uri="{FF2B5EF4-FFF2-40B4-BE49-F238E27FC236}">
                <a16:creationId xmlns:a16="http://schemas.microsoft.com/office/drawing/2014/main" id="{7B2EDAF8-E85A-D135-6DA4-9FD206051D7B}"/>
              </a:ext>
            </a:extLst>
          </p:cNvPr>
          <p:cNvSpPr txBox="1"/>
          <p:nvPr/>
        </p:nvSpPr>
        <p:spPr>
          <a:xfrm>
            <a:off x="7846259" y="1278164"/>
            <a:ext cx="3827116" cy="954107"/>
          </a:xfrm>
          <a:prstGeom prst="rect">
            <a:avLst/>
          </a:prstGeom>
          <a:noFill/>
        </p:spPr>
        <p:txBody>
          <a:bodyPr wrap="square" rtlCol="0">
            <a:spAutoFit/>
          </a:bodyPr>
          <a:lstStyle/>
          <a:p>
            <a:pPr marL="171450" indent="-1714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Invited to present to Department of Health in Oct 2024 – LWH lead and CMAST Programme Manager</a:t>
            </a:r>
          </a:p>
          <a:p>
            <a:endParaRPr lang="en-GB" sz="1400"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4367445E-5404-1567-3A6E-EC5ECF16398E}"/>
              </a:ext>
            </a:extLst>
          </p:cNvPr>
          <p:cNvSpPr/>
          <p:nvPr/>
        </p:nvSpPr>
        <p:spPr>
          <a:xfrm>
            <a:off x="3134655" y="2039376"/>
            <a:ext cx="4312021" cy="166521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Launched performance and piloted benefit dashboard</a:t>
            </a:r>
          </a:p>
          <a:p>
            <a:pPr algn="ctr"/>
            <a:endParaRPr lang="en-GB" sz="1400" b="1"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200" dirty="0">
                <a:latin typeface="Arial" panose="020B0604020202020204" pitchFamily="34" charset="0"/>
                <a:cs typeface="Arial" panose="020B0604020202020204" pitchFamily="34" charset="0"/>
              </a:rPr>
              <a:t>Benefit dashboard designed and built to track key metrics monthly</a:t>
            </a:r>
          </a:p>
          <a:p>
            <a:pPr marL="285750" indent="-285750" algn="ctr">
              <a:buFont typeface="Arial" panose="020B0604020202020204" pitchFamily="34" charset="0"/>
              <a:buChar char="•"/>
            </a:pPr>
            <a:r>
              <a:rPr lang="en-GB" sz="1200" dirty="0">
                <a:latin typeface="Arial" panose="020B0604020202020204" pitchFamily="34" charset="0"/>
                <a:cs typeface="Arial" panose="020B0604020202020204" pitchFamily="34" charset="0"/>
              </a:rPr>
              <a:t>Performance dashboard designed and launched in Oct 24 – rolling programme of focus for Jan – Dec 25 outlined</a:t>
            </a:r>
            <a:endParaRPr lang="en-GB" sz="1400" b="1"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BCFCD5DA-5C3F-BDAD-CC72-6C39996C4813}"/>
              </a:ext>
            </a:extLst>
          </p:cNvPr>
          <p:cNvSpPr/>
          <p:nvPr/>
        </p:nvSpPr>
        <p:spPr>
          <a:xfrm>
            <a:off x="3399222" y="4333102"/>
            <a:ext cx="1180461" cy="1020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Create </a:t>
            </a:r>
          </a:p>
          <a:p>
            <a:pPr algn="ctr"/>
            <a:r>
              <a:rPr lang="en-GB" sz="1100" b="1" dirty="0">
                <a:latin typeface="Arial" panose="020B0604020202020204" pitchFamily="34" charset="0"/>
                <a:cs typeface="Arial" panose="020B0604020202020204" pitchFamily="34" charset="0"/>
              </a:rPr>
              <a:t>55-130</a:t>
            </a:r>
            <a:r>
              <a:rPr lang="en-GB" sz="1100" dirty="0">
                <a:latin typeface="Arial" panose="020B0604020202020204" pitchFamily="34" charset="0"/>
                <a:cs typeface="Arial" panose="020B0604020202020204" pitchFamily="34" charset="0"/>
              </a:rPr>
              <a:t> </a:t>
            </a:r>
          </a:p>
          <a:p>
            <a:pPr algn="ctr"/>
            <a:r>
              <a:rPr lang="en-GB" sz="1100" dirty="0">
                <a:latin typeface="Arial" panose="020B0604020202020204" pitchFamily="34" charset="0"/>
                <a:cs typeface="Arial" panose="020B0604020202020204" pitchFamily="34" charset="0"/>
              </a:rPr>
              <a:t>appt slots per month across locations*</a:t>
            </a:r>
          </a:p>
        </p:txBody>
      </p:sp>
      <p:sp>
        <p:nvSpPr>
          <p:cNvPr id="29" name="Rectangle: Rounded Corners 28">
            <a:extLst>
              <a:ext uri="{FF2B5EF4-FFF2-40B4-BE49-F238E27FC236}">
                <a16:creationId xmlns:a16="http://schemas.microsoft.com/office/drawing/2014/main" id="{FA1ABA90-222B-6834-F325-0CCC40356A14}"/>
              </a:ext>
            </a:extLst>
          </p:cNvPr>
          <p:cNvSpPr/>
          <p:nvPr/>
        </p:nvSpPr>
        <p:spPr>
          <a:xfrm>
            <a:off x="4745478" y="4327134"/>
            <a:ext cx="1180461" cy="1020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Reduce waiting times for new appointments to 12WW*</a:t>
            </a:r>
          </a:p>
        </p:txBody>
      </p:sp>
      <p:sp>
        <p:nvSpPr>
          <p:cNvPr id="30" name="Rectangle: Rounded Corners 29">
            <a:extLst>
              <a:ext uri="{FF2B5EF4-FFF2-40B4-BE49-F238E27FC236}">
                <a16:creationId xmlns:a16="http://schemas.microsoft.com/office/drawing/2014/main" id="{4FA13952-5CC2-4BDE-1712-0A934D218933}"/>
              </a:ext>
            </a:extLst>
          </p:cNvPr>
          <p:cNvSpPr/>
          <p:nvPr/>
        </p:nvSpPr>
        <p:spPr>
          <a:xfrm>
            <a:off x="3378979" y="5436245"/>
            <a:ext cx="1180461" cy="1020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Clinics to include new patients and follow ups</a:t>
            </a:r>
          </a:p>
        </p:txBody>
      </p:sp>
      <p:sp>
        <p:nvSpPr>
          <p:cNvPr id="31" name="Rectangle: Rounded Corners 30">
            <a:extLst>
              <a:ext uri="{FF2B5EF4-FFF2-40B4-BE49-F238E27FC236}">
                <a16:creationId xmlns:a16="http://schemas.microsoft.com/office/drawing/2014/main" id="{D5CE8D70-B87D-C146-7E59-BD9F93F338B8}"/>
              </a:ext>
            </a:extLst>
          </p:cNvPr>
          <p:cNvSpPr/>
          <p:nvPr/>
        </p:nvSpPr>
        <p:spPr>
          <a:xfrm>
            <a:off x="4699572" y="5434370"/>
            <a:ext cx="1180461" cy="1020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latin typeface="Arial" panose="020B0604020202020204" pitchFamily="34" charset="0"/>
                <a:cs typeface="Arial" panose="020B0604020202020204" pitchFamily="34" charset="0"/>
              </a:rPr>
              <a:t>Focused approach to reducing DNA rate as care closer to home</a:t>
            </a:r>
          </a:p>
        </p:txBody>
      </p:sp>
      <p:sp>
        <p:nvSpPr>
          <p:cNvPr id="32" name="Rectangle: Rounded Corners 31">
            <a:extLst>
              <a:ext uri="{FF2B5EF4-FFF2-40B4-BE49-F238E27FC236}">
                <a16:creationId xmlns:a16="http://schemas.microsoft.com/office/drawing/2014/main" id="{0BF179B8-E9C2-D0E0-368A-42F78708BBFB}"/>
              </a:ext>
            </a:extLst>
          </p:cNvPr>
          <p:cNvSpPr/>
          <p:nvPr/>
        </p:nvSpPr>
        <p:spPr>
          <a:xfrm>
            <a:off x="6117286" y="4327133"/>
            <a:ext cx="1180461" cy="21273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latin typeface="Arial" panose="020B0604020202020204" pitchFamily="34" charset="0"/>
                <a:cs typeface="Arial" panose="020B0604020202020204" pitchFamily="34" charset="0"/>
              </a:rPr>
              <a:t>Creation of acute based capacity to support complex Menopause waiting lists, other challenged specialities or mutual aid requests.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739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ynae Network - CPP Update - March 2024" id="{F77A2304-A337-482C-8978-0A46F9604CEB}" vid="{C3C2A020-637B-4DAB-BEDF-583F21363F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c82308-1014-43d6-9a8c-7504957bfd70">
      <Terms xmlns="http://schemas.microsoft.com/office/infopath/2007/PartnerControls"/>
    </lcf76f155ced4ddcb4097134ff3c332f>
    <Notes xmlns="e3c82308-1014-43d6-9a8c-7504957bfd70" xsi:nil="true"/>
    <TaxCatchAll xmlns="d7431584-2c74-4645-96cf-89fe06e2d1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F2A3CA6A60845AF02B6CB95C1ADB8" ma:contentTypeVersion="15" ma:contentTypeDescription="Create a new document." ma:contentTypeScope="" ma:versionID="a936001e335fb69be5ba74cdf482de73">
  <xsd:schema xmlns:xsd="http://www.w3.org/2001/XMLSchema" xmlns:xs="http://www.w3.org/2001/XMLSchema" xmlns:p="http://schemas.microsoft.com/office/2006/metadata/properties" xmlns:ns2="e3c82308-1014-43d6-9a8c-7504957bfd70" xmlns:ns3="d7431584-2c74-4645-96cf-89fe06e2d120" targetNamespace="http://schemas.microsoft.com/office/2006/metadata/properties" ma:root="true" ma:fieldsID="19e17ee905d6f95441d52a6201359f11" ns2:_="" ns3:_="">
    <xsd:import namespace="e3c82308-1014-43d6-9a8c-7504957bfd70"/>
    <xsd:import namespace="d7431584-2c74-4645-96cf-89fe06e2d1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SearchProperties"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82308-1014-43d6-9a8c-7504957bfd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2441fbd-bd16-450e-ac83-368629ddb58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Notes" ma:index="22"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431584-2c74-4645-96cf-89fe06e2d12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070e83f-5977-450c-ae87-527a8b00f68a}" ma:internalName="TaxCatchAll" ma:showField="CatchAllData" ma:web="d7431584-2c74-4645-96cf-89fe06e2d12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F4D7A-C87B-454C-8733-60F9615F8577}">
  <ds:schemaRef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d7431584-2c74-4645-96cf-89fe06e2d120"/>
    <ds:schemaRef ds:uri="e3c82308-1014-43d6-9a8c-7504957bfd70"/>
  </ds:schemaRefs>
</ds:datastoreItem>
</file>

<file path=customXml/itemProps2.xml><?xml version="1.0" encoding="utf-8"?>
<ds:datastoreItem xmlns:ds="http://schemas.openxmlformats.org/officeDocument/2006/customXml" ds:itemID="{B04DD6E9-ED1C-474C-9F78-9CA0FE669CD2}">
  <ds:schemaRefs>
    <ds:schemaRef ds:uri="d7431584-2c74-4645-96cf-89fe06e2d120"/>
    <ds:schemaRef ds:uri="e3c82308-1014-43d6-9a8c-7504957bfd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BA66A6-8BC1-4232-9CD8-C1E890000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Gynae Network - CPP Update - March 2024</Template>
  <TotalTime>3717</TotalTime>
  <Words>2093</Words>
  <Application>Microsoft Office PowerPoint</Application>
  <PresentationFormat>Widescreen</PresentationFormat>
  <Paragraphs>354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CPP Annual Plan 2024-25  6-month review</vt:lpstr>
      <vt:lpstr>PowerPoint Presentation</vt:lpstr>
      <vt:lpstr>PowerPoint Presentation</vt:lpstr>
      <vt:lpstr>Ophthalmology</vt:lpstr>
      <vt:lpstr>24/25 workplan</vt:lpstr>
      <vt:lpstr>Key achievements Q1/Q2 </vt:lpstr>
      <vt:lpstr>Gynaecology</vt:lpstr>
      <vt:lpstr>24/25 workplan</vt:lpstr>
      <vt:lpstr>Key achievements Q1/Q2 </vt:lpstr>
      <vt:lpstr>Ear, Nose and Throat</vt:lpstr>
      <vt:lpstr>24/25 workplan</vt:lpstr>
      <vt:lpstr>Key achievements Q1/Q2 </vt:lpstr>
      <vt:lpstr>Dermatology</vt:lpstr>
      <vt:lpstr>24/25 workplan</vt:lpstr>
      <vt:lpstr>Key achievements Q1/Q2 </vt:lpstr>
      <vt:lpstr>Cardiology</vt:lpstr>
      <vt:lpstr>24/25 workplan</vt:lpstr>
      <vt:lpstr>Key achievements Q1/Q2 </vt:lpstr>
    </vt:vector>
  </TitlesOfParts>
  <Company>Mid Mersey Digital Alliance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CMAST - Clinical Pathways Programme</dc:title>
  <dc:creator>Rosie Temple</dc:creator>
  <cp:lastModifiedBy>Ben Vinter</cp:lastModifiedBy>
  <cp:revision>33</cp:revision>
  <dcterms:created xsi:type="dcterms:W3CDTF">2024-05-09T07:33:31Z</dcterms:created>
  <dcterms:modified xsi:type="dcterms:W3CDTF">2024-12-19T10:37:11Z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0x01010062AF2A3CA6A60845AF02B6CB95C1ADB8</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2024-10-30T14:32:39Z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fa308aa5-7f36-475e-8c69-a40290198ca6</vt:lpwstr>
  </property>
  <property fmtid="{D5CDD505-2E9C-101B-9397-08002B2CF9AE}" pid="9" name="MSIP_Label_defa4170-0d19-0005-0004-bc88714345d2_ActionId">
    <vt:lpwstr>f5669eb6-c6fd-44da-9a79-e3409056fa4c</vt:lpwstr>
  </property>
  <property fmtid="{D5CDD505-2E9C-101B-9397-08002B2CF9AE}" pid="10" name="MSIP_Label_defa4170-0d19-0005-0004-bc88714345d2_ContentBits">
    <vt:lpwstr>0</vt:lpwstr>
  </property>
</Properties>
</file>