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5EA4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3337" y="3694804"/>
            <a:ext cx="532320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93"/>
          <a:stretch/>
        </p:blipFill>
        <p:spPr>
          <a:xfrm>
            <a:off x="-96937" y="0"/>
            <a:ext cx="568027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3337" y="1214438"/>
            <a:ext cx="6188765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95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>
            <a:blip r:embed="rId2">
              <a:alphaModFix amt="23000"/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27/02/2025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1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8175"/>
            <a:ext cx="10515600" cy="412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3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8026" y="2803525"/>
            <a:ext cx="214353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500165" y="5148015"/>
            <a:ext cx="9569915" cy="1496741"/>
            <a:chOff x="2553244" y="5174025"/>
            <a:chExt cx="9569915" cy="14967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41"/>
            <a:stretch/>
          </p:blipFill>
          <p:spPr>
            <a:xfrm>
              <a:off x="4171301" y="5174027"/>
              <a:ext cx="1506687" cy="14967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"/>
            <a:stretch/>
          </p:blipFill>
          <p:spPr>
            <a:xfrm flipH="1">
              <a:off x="2553244" y="5174027"/>
              <a:ext cx="1548493" cy="14967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r="15629"/>
            <a:stretch/>
          </p:blipFill>
          <p:spPr>
            <a:xfrm>
              <a:off x="5747552" y="5174026"/>
              <a:ext cx="1524105" cy="14967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03" y="5174026"/>
              <a:ext cx="1570349" cy="14967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0566" y="5174026"/>
              <a:ext cx="1542307" cy="14967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6" r="-1"/>
            <a:stretch/>
          </p:blipFill>
          <p:spPr>
            <a:xfrm>
              <a:off x="10551714" y="5174025"/>
              <a:ext cx="1571445" cy="149673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4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8043" y="256498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15EA4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oent.com/transnasal-esophagoscopy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Alternatives to Traditional Endoscopy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Overview for Primary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Considerations for CCE: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3B55EF-530A-70C2-806F-5E1A153FA6DB}"/>
              </a:ext>
            </a:extLst>
          </p:cNvPr>
          <p:cNvSpPr/>
          <p:nvPr/>
        </p:nvSpPr>
        <p:spPr>
          <a:xfrm>
            <a:off x="838200" y="1213803"/>
            <a:ext cx="5347334" cy="5279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9F81F59-B13E-F189-0A97-228121C9061D}"/>
              </a:ext>
            </a:extLst>
          </p:cNvPr>
          <p:cNvSpPr txBox="1">
            <a:spLocks/>
          </p:cNvSpPr>
          <p:nvPr/>
        </p:nvSpPr>
        <p:spPr>
          <a:xfrm>
            <a:off x="938213" y="1779104"/>
            <a:ext cx="5157787" cy="48677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Bowel preparation is still required to obtain images</a:t>
            </a:r>
          </a:p>
          <a:p>
            <a:r>
              <a:rPr lang="en-GB" sz="2000" dirty="0"/>
              <a:t>If pathology identified may still need optical endoscopy</a:t>
            </a:r>
          </a:p>
          <a:p>
            <a:r>
              <a:rPr lang="en-GB" sz="2000" dirty="0"/>
              <a:t>May not be suitable for some patients, mainly due to increased risk of incomplete procedure or inadequate bowel prep such as:</a:t>
            </a:r>
          </a:p>
          <a:p>
            <a:pPr lvl="1"/>
            <a:r>
              <a:rPr lang="en-GB" sz="2000" dirty="0"/>
              <a:t>Dysphagia, </a:t>
            </a:r>
          </a:p>
          <a:p>
            <a:pPr lvl="1"/>
            <a:r>
              <a:rPr lang="en-GB" sz="2000" dirty="0"/>
              <a:t>Crohn’s disease</a:t>
            </a:r>
          </a:p>
          <a:p>
            <a:pPr lvl="1"/>
            <a:r>
              <a:rPr lang="en-GB" sz="2000" dirty="0"/>
              <a:t>Strictures</a:t>
            </a:r>
          </a:p>
          <a:p>
            <a:pPr lvl="1"/>
            <a:r>
              <a:rPr lang="en-GB" sz="2000" dirty="0"/>
              <a:t>Long term daily use of NSAIDs</a:t>
            </a:r>
          </a:p>
          <a:p>
            <a:pPr lvl="1"/>
            <a:r>
              <a:rPr lang="en-GB" sz="2000" dirty="0"/>
              <a:t>Abdominopelvic irradiation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AA6D71-27A4-FB17-B667-5B883A1EDD6F}"/>
              </a:ext>
            </a:extLst>
          </p:cNvPr>
          <p:cNvSpPr/>
          <p:nvPr/>
        </p:nvSpPr>
        <p:spPr>
          <a:xfrm>
            <a:off x="6278086" y="1306339"/>
            <a:ext cx="5347334" cy="31132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1ECD48F-B3AC-A7BC-95A9-F211704FB805}"/>
              </a:ext>
            </a:extLst>
          </p:cNvPr>
          <p:cNvSpPr txBox="1">
            <a:spLocks/>
          </p:cNvSpPr>
          <p:nvPr/>
        </p:nvSpPr>
        <p:spPr>
          <a:xfrm>
            <a:off x="6639240" y="1537403"/>
            <a:ext cx="5183188" cy="49667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Capsule retention:</a:t>
            </a:r>
          </a:p>
          <a:p>
            <a:r>
              <a:rPr lang="en-GB" sz="2000" dirty="0"/>
              <a:t>Rare &lt;2%</a:t>
            </a:r>
          </a:p>
          <a:p>
            <a:r>
              <a:rPr lang="en-GB" sz="2000" dirty="0"/>
              <a:t>Defined as presence of capsule in digestive tract for minimum of 2 weeks</a:t>
            </a:r>
          </a:p>
          <a:p>
            <a:r>
              <a:rPr lang="en-GB" sz="2000" dirty="0"/>
              <a:t>Confirmed by X-ray. </a:t>
            </a:r>
          </a:p>
          <a:p>
            <a:r>
              <a:rPr lang="en-GB" sz="2000" dirty="0"/>
              <a:t>Majority of cases are asymptomatic and managed conservatively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D443AF-1FD6-71DE-F428-1C8B4034C7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269270" y="4931447"/>
            <a:ext cx="3000794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3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Summary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4F698-C044-B3D3-8EED-E50F0461849D}"/>
              </a:ext>
            </a:extLst>
          </p:cNvPr>
          <p:cNvSpPr txBox="1"/>
          <p:nvPr/>
        </p:nvSpPr>
        <p:spPr>
          <a:xfrm>
            <a:off x="838200" y="104435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All in use for C&amp;M Patients in Hubs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742254-B55D-AE84-4C9A-E4AA7C200A98}"/>
              </a:ext>
            </a:extLst>
          </p:cNvPr>
          <p:cNvSpPr/>
          <p:nvPr/>
        </p:nvSpPr>
        <p:spPr>
          <a:xfrm>
            <a:off x="416560" y="1783021"/>
            <a:ext cx="3708400" cy="4892992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45D1AD-BE3A-A3DC-1757-8E09707A350C}"/>
              </a:ext>
            </a:extLst>
          </p:cNvPr>
          <p:cNvSpPr/>
          <p:nvPr/>
        </p:nvSpPr>
        <p:spPr>
          <a:xfrm>
            <a:off x="4241800" y="1783021"/>
            <a:ext cx="3708400" cy="489299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265989-AFF7-D9EF-A214-772D4CDA944E}"/>
              </a:ext>
            </a:extLst>
          </p:cNvPr>
          <p:cNvSpPr/>
          <p:nvPr/>
        </p:nvSpPr>
        <p:spPr>
          <a:xfrm>
            <a:off x="8067040" y="1783021"/>
            <a:ext cx="3708400" cy="489299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235B0-A4CD-66F6-6741-CCA41D1F5B56}"/>
              </a:ext>
            </a:extLst>
          </p:cNvPr>
          <p:cNvSpPr txBox="1"/>
          <p:nvPr/>
        </p:nvSpPr>
        <p:spPr>
          <a:xfrm>
            <a:off x="1752600" y="18467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TNE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F211B1-75AD-3758-D35F-A22F22B20C45}"/>
              </a:ext>
            </a:extLst>
          </p:cNvPr>
          <p:cNvSpPr txBox="1"/>
          <p:nvPr/>
        </p:nvSpPr>
        <p:spPr>
          <a:xfrm>
            <a:off x="4643120" y="18935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Capsule sponge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65248-903E-6BB2-C66D-945AA3D53A63}"/>
              </a:ext>
            </a:extLst>
          </p:cNvPr>
          <p:cNvSpPr txBox="1"/>
          <p:nvPr/>
        </p:nvSpPr>
        <p:spPr>
          <a:xfrm>
            <a:off x="8067040" y="1893592"/>
            <a:ext cx="370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COLON capsule endoscopy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C61945-BED1-5C90-710D-5FC5A62D2343}"/>
              </a:ext>
            </a:extLst>
          </p:cNvPr>
          <p:cNvSpPr txBox="1"/>
          <p:nvPr/>
        </p:nvSpPr>
        <p:spPr>
          <a:xfrm>
            <a:off x="579120" y="2358492"/>
            <a:ext cx="33832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Upper GI endoscopy via nose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Can be better tolerated then oral route and </a:t>
            </a:r>
            <a:r>
              <a:rPr lang="en-GB" sz="1800" dirty="0" err="1"/>
              <a:t>unsedated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Can increase capacity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Not suitable for all, especially if facial injuries/conditions, bleeding disorders or issues with sitting upright/tolerating </a:t>
            </a:r>
            <a:r>
              <a:rPr lang="en-GB" sz="1800" dirty="0" err="1"/>
              <a:t>unsedated</a:t>
            </a:r>
            <a:r>
              <a:rPr lang="en-GB" sz="1800" dirty="0"/>
              <a:t> procedure.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Smaller scope size means smaller biopsy forceps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BEDF36-70AA-5102-DDCE-6D11D76D308F}"/>
              </a:ext>
            </a:extLst>
          </p:cNvPr>
          <p:cNvSpPr txBox="1"/>
          <p:nvPr/>
        </p:nvSpPr>
        <p:spPr>
          <a:xfrm>
            <a:off x="4406900" y="2369920"/>
            <a:ext cx="3378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Swallowed ‘sponge on a string’ retrieved and then cytology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Used as first line to identify if endoscopy indicated – and urgency if 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Also used for Barrett’s surveillance patients in some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Can take place outside of specialist endoscopy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Low risk if sponge detaches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47CEC6-842A-3F50-109F-561EDD32C4FF}"/>
              </a:ext>
            </a:extLst>
          </p:cNvPr>
          <p:cNvSpPr txBox="1"/>
          <p:nvPr/>
        </p:nvSpPr>
        <p:spPr>
          <a:xfrm>
            <a:off x="8290560" y="2912490"/>
            <a:ext cx="33223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Lower GI imaging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provide effective imaging with minimal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sedation or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 risk is of capsule retention causing obstruction but low risk of this. Most cases of retention asymptomatic and managed conservatively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1BD3B36-34D0-6D05-73B3-031BD0F8EA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621023" y="4374083"/>
            <a:ext cx="3299473" cy="25789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0BE3F5-9B23-20C6-BF8D-8797C80C56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4274100" y="4528280"/>
            <a:ext cx="3681180" cy="24541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EDF2D4-38A2-F8E3-BDAE-E2736D6077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8532297" y="5539569"/>
            <a:ext cx="2838846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3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Alternatives to Traditional Endoscopy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0B3E30-2331-4C7D-F288-F81C0D985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dirty="0"/>
              <a:t>Trans-nasal Endoscopy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Capsule</a:t>
            </a:r>
            <a:r>
              <a:rPr lang="en-GB" sz="2800" dirty="0"/>
              <a:t> Sponge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800" dirty="0"/>
              <a:t>Capsule Endoscopy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164E4-904B-BB33-1614-394A949F1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7833">
            <a:off x="4194020" y="2947566"/>
            <a:ext cx="2901284" cy="1934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7E4C6-B0F2-15AE-142A-5185C5C4F0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" t="4502" r="2267" b="5718"/>
          <a:stretch/>
        </p:blipFill>
        <p:spPr>
          <a:xfrm>
            <a:off x="5667676" y="1098540"/>
            <a:ext cx="2409524" cy="2137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2683D3-FF24-ECC5-2C15-607FCABD8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662" y="4704922"/>
            <a:ext cx="2512202" cy="12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6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err="1"/>
              <a:t>Transnasal</a:t>
            </a:r>
            <a:r>
              <a:rPr lang="en-GB" dirty="0"/>
              <a:t> Endoscopy TNE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42280" cy="4351338"/>
          </a:xfrm>
        </p:spPr>
        <p:txBody>
          <a:bodyPr>
            <a:normAutofit/>
          </a:bodyPr>
          <a:lstStyle/>
          <a:p>
            <a:r>
              <a:rPr lang="en-GB" dirty="0"/>
              <a:t>Method of Upper GI endoscopy via nasal route</a:t>
            </a:r>
          </a:p>
          <a:p>
            <a:r>
              <a:rPr lang="en-GB" dirty="0"/>
              <a:t>Ultra thin endoscope 6mm</a:t>
            </a:r>
          </a:p>
          <a:p>
            <a:r>
              <a:rPr lang="en-GB" dirty="0"/>
              <a:t>Typically performed with patient sitting in upright position</a:t>
            </a:r>
          </a:p>
          <a:p>
            <a:endParaRPr lang="en-GB" dirty="0"/>
          </a:p>
        </p:txBody>
      </p:sp>
      <p:pic>
        <p:nvPicPr>
          <p:cNvPr id="5" name="Picture 4" descr="A close-up of a person's body&#10;&#10;AI-generated content may be incorrect.">
            <a:extLst>
              <a:ext uri="{FF2B5EF4-FFF2-40B4-BE49-F238E27FC236}">
                <a16:creationId xmlns:a16="http://schemas.microsoft.com/office/drawing/2014/main" id="{17ACCF08-E86D-EA3E-7F90-25BD19D7B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878" y="1825625"/>
            <a:ext cx="4362244" cy="435133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4369E-ECCB-BA6F-CD03-63A1BC4506A6}"/>
              </a:ext>
            </a:extLst>
          </p:cNvPr>
          <p:cNvSpPr txBox="1"/>
          <p:nvPr/>
        </p:nvSpPr>
        <p:spPr>
          <a:xfrm>
            <a:off x="6492240" y="61734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3"/>
              </a:rPr>
              <a:t>Image from Transnasal Esophagoscopy - Alamo ENT Associates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7137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2025139"/>
            <a:ext cx="10515600" cy="4121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Base of skull fracture/facial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Trauma to nasal cavity – surgery/injury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Major/life threatening epistaxis (within 6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Hereditary haemorrhagic telangiectasis (HHT)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Severe movement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Agitation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Vasovagal history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5160" y="699576"/>
            <a:ext cx="10515600" cy="1325563"/>
          </a:xfrm>
        </p:spPr>
        <p:txBody>
          <a:bodyPr/>
          <a:lstStyle/>
          <a:p>
            <a:r>
              <a:rPr lang="en-GB" sz="3600" dirty="0"/>
              <a:t>Contraindications to TNE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12EC5-9F29-F105-F519-8A4E3F6C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29" y="2347815"/>
            <a:ext cx="391397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3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and Risks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F5916-B714-7428-EACA-0FAEEB0D8F75}"/>
              </a:ext>
            </a:extLst>
          </p:cNvPr>
          <p:cNvSpPr txBox="1"/>
          <p:nvPr/>
        </p:nvSpPr>
        <p:spPr>
          <a:xfrm>
            <a:off x="838200" y="19032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Benefits of TNE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A8E96-0767-D7AC-D808-531B5BB7D259}"/>
              </a:ext>
            </a:extLst>
          </p:cNvPr>
          <p:cNvSpPr txBox="1"/>
          <p:nvPr/>
        </p:nvSpPr>
        <p:spPr>
          <a:xfrm>
            <a:off x="838200" y="2473384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Better tolerated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Reduced cardiovascular stress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need for sedation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Quicker throughput of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Immediate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Mobile stacker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ENT pathology </a:t>
            </a:r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4B5553-D661-FBA9-E452-BC37A6F6DFB1}"/>
              </a:ext>
            </a:extLst>
          </p:cNvPr>
          <p:cNvSpPr txBox="1">
            <a:spLocks/>
          </p:cNvSpPr>
          <p:nvPr/>
        </p:nvSpPr>
        <p:spPr>
          <a:xfrm>
            <a:off x="5970292" y="1624524"/>
            <a:ext cx="5993108" cy="1019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+mn-lt"/>
              </a:rPr>
              <a:t>Risks/limitations of TNE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DE1E2F-BF51-C858-A3E4-DFCAA6EFCD44}"/>
              </a:ext>
            </a:extLst>
          </p:cNvPr>
          <p:cNvSpPr txBox="1"/>
          <p:nvPr/>
        </p:nvSpPr>
        <p:spPr>
          <a:xfrm>
            <a:off x="5970292" y="2473384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Unsuitable for some patients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4% risk of epistaxis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of nasal pain/discomfort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Potential failure of TNE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Smaller biopsy forceps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Clearing of bubbles and mucous – timely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Image quality </a:t>
            </a: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8C6BBA-951F-1C47-F48F-6171BD4D63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8229600" y="4143785"/>
            <a:ext cx="2904178" cy="2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6B465-47F3-D38F-2EBF-98FA4A1D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1" y="2653874"/>
            <a:ext cx="3879926" cy="258661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5160" y="1368425"/>
            <a:ext cx="9382760" cy="41211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In C&amp;M Capsule sponge device is used for investigations of symptoms of uncomplicated GORD, and in surveillance of patients with known Barrett’s oesophagus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Small tethered capsule is swallowed</a:t>
            </a:r>
          </a:p>
          <a:p>
            <a:r>
              <a:rPr lang="en-GB" sz="2000" dirty="0"/>
              <a:t>This dissolves in the stomach to provide a mildly abrasive sponge</a:t>
            </a:r>
          </a:p>
          <a:p>
            <a:r>
              <a:rPr lang="en-GB" sz="2000" dirty="0"/>
              <a:t>During retrieval this collects cells from stomach and oesophagus </a:t>
            </a:r>
          </a:p>
          <a:p>
            <a:r>
              <a:rPr lang="en-GB" sz="2000" dirty="0"/>
              <a:t>Cytological assessment is performed through microscopy and immunohistochemical investigation.</a:t>
            </a:r>
          </a:p>
          <a:p>
            <a:r>
              <a:rPr lang="en-GB" sz="2000" dirty="0"/>
              <a:t> Looking for:</a:t>
            </a:r>
          </a:p>
          <a:p>
            <a:r>
              <a:rPr lang="en-GB" sz="2000" dirty="0"/>
              <a:t> Trefoil Factor 3 (TFF3), a molecular biomarker for intestinal metaplasia, </a:t>
            </a:r>
          </a:p>
          <a:p>
            <a:r>
              <a:rPr lang="en-GB" sz="2000" dirty="0"/>
              <a:t> P53, a biomarker used to identify cellular atypia.</a:t>
            </a:r>
          </a:p>
          <a:p>
            <a:r>
              <a:rPr lang="en-GB" sz="2000" dirty="0"/>
              <a:t>Aims to provide an alternative first line investigation method for patients with gastroesophageal reflux disease (GORD)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Capsule sponge</a:t>
            </a:r>
          </a:p>
        </p:txBody>
      </p:sp>
    </p:spTree>
    <p:extLst>
      <p:ext uri="{BB962C8B-B14F-4D97-AF65-F5344CB8AC3E}">
        <p14:creationId xmlns:p14="http://schemas.microsoft.com/office/powerpoint/2010/main" val="215586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1540185"/>
            <a:ext cx="10515600" cy="412115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Indications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Heartburn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Regurgitation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Waterbrash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Capsule Sponge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545AE-D24E-9EF6-7EA6-D684B7DB1315}"/>
              </a:ext>
            </a:extLst>
          </p:cNvPr>
          <p:cNvSpPr txBox="1"/>
          <p:nvPr/>
        </p:nvSpPr>
        <p:spPr>
          <a:xfrm>
            <a:off x="838200" y="4037012"/>
            <a:ext cx="10160000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For Barrett’s surveillance patients' additional requirements include: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One endoscopic surveillance completed since initial diagnosis of Barrett’s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Adequate biopsies taken as per BSG guidelines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EB27E-70B2-B3E1-5D1C-30E22EE901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57"/>
          <a:stretch/>
        </p:blipFill>
        <p:spPr>
          <a:xfrm>
            <a:off x="5377815" y="1690688"/>
            <a:ext cx="4629786" cy="192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20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98A7485-D877-B0BF-757C-11C4DC5955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6758220" y="1460708"/>
            <a:ext cx="4883319" cy="32555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120" y="263525"/>
            <a:ext cx="10515600" cy="1325563"/>
          </a:xfrm>
        </p:spPr>
        <p:txBody>
          <a:bodyPr/>
          <a:lstStyle/>
          <a:p>
            <a:r>
              <a:rPr lang="en-GB" dirty="0"/>
              <a:t>Capsule sponge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A2738-B441-C440-905F-EE7F1BA14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120" y="1027906"/>
            <a:ext cx="12440920" cy="412115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Cytology Outcomes</a:t>
            </a:r>
          </a:p>
          <a:p>
            <a:pPr lvl="1"/>
            <a:r>
              <a:rPr lang="en-GB" sz="2000" b="1" kern="100" dirty="0">
                <a:ea typeface="Times New Roman" panose="02020603050405020304" pitchFamily="18" charset="0"/>
                <a:cs typeface="Calibri" panose="020F0502020204030204" pitchFamily="34" charset="0"/>
              </a:rPr>
              <a:t>Cell metaplasia</a:t>
            </a:r>
          </a:p>
          <a:p>
            <a:pPr lvl="2"/>
            <a:r>
              <a:rPr lang="en-GB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may indicate the presence of Barrett’s oesophagus.</a:t>
            </a:r>
          </a:p>
          <a:p>
            <a:pPr lvl="2"/>
            <a:r>
              <a:rPr lang="en-GB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This would indicate routine endoscopy</a:t>
            </a:r>
          </a:p>
          <a:p>
            <a:pPr lvl="1"/>
            <a:r>
              <a:rPr lang="en-GB" sz="2000" b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Cellular atypia </a:t>
            </a:r>
          </a:p>
          <a:p>
            <a:pPr lvl="2"/>
            <a:r>
              <a:rPr lang="en-GB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may indicate dysplastic changes requiring urgent gastroscopy.</a:t>
            </a:r>
            <a:endParaRPr lang="en-GB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indication of cell changes </a:t>
            </a:r>
          </a:p>
          <a:p>
            <a:pPr lvl="2"/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 not require endoscopy.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2A19B-A5F9-AFA6-DADB-2A5E891ED579}"/>
              </a:ext>
            </a:extLst>
          </p:cNvPr>
          <p:cNvSpPr txBox="1"/>
          <p:nvPr/>
        </p:nvSpPr>
        <p:spPr>
          <a:xfrm>
            <a:off x="665480" y="4171325"/>
            <a:ext cx="65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Benefits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2D780-20C8-7C68-86AC-301319F9E15A}"/>
              </a:ext>
            </a:extLst>
          </p:cNvPr>
          <p:cNvSpPr txBox="1"/>
          <p:nvPr/>
        </p:nvSpPr>
        <p:spPr>
          <a:xfrm>
            <a:off x="665480" y="4632990"/>
            <a:ext cx="55524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as a triaging tool can identify those who truly warrant endoscopy assessment and those who can be medically managed in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Can help met the challenge of identifying those who would most benefit from endoscopy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Can be performed outside of the endoscopy unit by non-specialised clinical staff</a:t>
            </a:r>
            <a:endParaRPr lang="en-GB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70E7AF-BCEF-EB20-81A1-416C83BDD3B4}"/>
              </a:ext>
            </a:extLst>
          </p:cNvPr>
          <p:cNvSpPr txBox="1"/>
          <p:nvPr/>
        </p:nvSpPr>
        <p:spPr>
          <a:xfrm>
            <a:off x="6659880" y="4197041"/>
            <a:ext cx="6446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Risks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066D8-6628-9E41-CD0E-F20AB53EC592}"/>
              </a:ext>
            </a:extLst>
          </p:cNvPr>
          <p:cNvSpPr txBox="1"/>
          <p:nvPr/>
        </p:nvSpPr>
        <p:spPr>
          <a:xfrm>
            <a:off x="6659880" y="4649469"/>
            <a:ext cx="508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Mild sore throat reported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Small risk of sponge detachment - &lt;1/1000 which may then require endoscopy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Bleeding</a:t>
            </a:r>
          </a:p>
        </p:txBody>
      </p:sp>
    </p:spTree>
    <p:extLst>
      <p:ext uri="{BB962C8B-B14F-4D97-AF65-F5344CB8AC3E}">
        <p14:creationId xmlns:p14="http://schemas.microsoft.com/office/powerpoint/2010/main" val="159260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41844" y="1455866"/>
            <a:ext cx="10515600" cy="4121150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Capsule the size of a large vitamin containing 2 cameras.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71338" cy="1325563"/>
          </a:xfrm>
        </p:spPr>
        <p:txBody>
          <a:bodyPr/>
          <a:lstStyle/>
          <a:p>
            <a:r>
              <a:rPr lang="en-GB" dirty="0"/>
              <a:t>COLON Capsule Endoscopy (CCE)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4B290-D8BA-ACF8-D2FB-2B251783ECF1}"/>
              </a:ext>
            </a:extLst>
          </p:cNvPr>
          <p:cNvSpPr txBox="1"/>
          <p:nvPr/>
        </p:nvSpPr>
        <p:spPr>
          <a:xfrm>
            <a:off x="1189434" y="2656028"/>
            <a:ext cx="206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Does not require radiation, sedation or admission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101C0B-F5D8-8F00-105E-2351ECDB6540}"/>
              </a:ext>
            </a:extLst>
          </p:cNvPr>
          <p:cNvSpPr/>
          <p:nvPr/>
        </p:nvSpPr>
        <p:spPr>
          <a:xfrm>
            <a:off x="240408" y="2840574"/>
            <a:ext cx="846712" cy="846712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6" name="Rectangle 5" descr="Checkmark">
            <a:extLst>
              <a:ext uri="{FF2B5EF4-FFF2-40B4-BE49-F238E27FC236}">
                <a16:creationId xmlns:a16="http://schemas.microsoft.com/office/drawing/2014/main" id="{5BD8163E-13A5-24D3-DA13-A5A5652660B7}"/>
              </a:ext>
            </a:extLst>
          </p:cNvPr>
          <p:cNvSpPr/>
          <p:nvPr/>
        </p:nvSpPr>
        <p:spPr>
          <a:xfrm>
            <a:off x="449621" y="3025348"/>
            <a:ext cx="491093" cy="49109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5C07A-D96B-12DC-8DE4-D6F2EE54DDE5}"/>
              </a:ext>
            </a:extLst>
          </p:cNvPr>
          <p:cNvSpPr txBox="1"/>
          <p:nvPr/>
        </p:nvSpPr>
        <p:spPr>
          <a:xfrm>
            <a:off x="5367844" y="2656028"/>
            <a:ext cx="233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000" dirty="0"/>
              <a:t>Non-invasive so can be better tolerated than other modalities</a:t>
            </a:r>
            <a:endParaRPr lang="en-US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DD916C-D1F1-7665-F475-6BDFE680A6FF}"/>
              </a:ext>
            </a:extLst>
          </p:cNvPr>
          <p:cNvSpPr/>
          <p:nvPr/>
        </p:nvSpPr>
        <p:spPr>
          <a:xfrm>
            <a:off x="4406441" y="2888298"/>
            <a:ext cx="846712" cy="846712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0" name="Rectangle 9" descr="Checkmark">
            <a:extLst>
              <a:ext uri="{FF2B5EF4-FFF2-40B4-BE49-F238E27FC236}">
                <a16:creationId xmlns:a16="http://schemas.microsoft.com/office/drawing/2014/main" id="{F4CE28B6-636F-6817-3D7B-2FAFBF6A3EE9}"/>
              </a:ext>
            </a:extLst>
          </p:cNvPr>
          <p:cNvSpPr/>
          <p:nvPr/>
        </p:nvSpPr>
        <p:spPr>
          <a:xfrm>
            <a:off x="4615654" y="3073072"/>
            <a:ext cx="491093" cy="49109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EAC10-95B1-5EEB-4802-31C2E713364A}"/>
              </a:ext>
            </a:extLst>
          </p:cNvPr>
          <p:cNvSpPr txBox="1"/>
          <p:nvPr/>
        </p:nvSpPr>
        <p:spPr>
          <a:xfrm>
            <a:off x="9150668" y="2656028"/>
            <a:ext cx="3352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/>
              <a:t>NHS</a:t>
            </a:r>
            <a:r>
              <a:rPr lang="en-US" sz="2000" baseline="0" dirty="0"/>
              <a:t> Clinical Guidance permits use of CCE in patients on urgent suspected cancer pathways: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aseline="0" dirty="0"/>
              <a:t>Those with a FIT 10-100ug/gm or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aseline="0" dirty="0"/>
              <a:t>Those with a FIT &lt;10 with concerning symptoms </a:t>
            </a:r>
            <a:endParaRPr lang="en-US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E91BE6-87DA-4E88-79B8-92F797AED328}"/>
              </a:ext>
            </a:extLst>
          </p:cNvPr>
          <p:cNvSpPr/>
          <p:nvPr/>
        </p:nvSpPr>
        <p:spPr>
          <a:xfrm>
            <a:off x="8198721" y="2847538"/>
            <a:ext cx="846712" cy="846712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 descr="Checkmark">
            <a:extLst>
              <a:ext uri="{FF2B5EF4-FFF2-40B4-BE49-F238E27FC236}">
                <a16:creationId xmlns:a16="http://schemas.microsoft.com/office/drawing/2014/main" id="{B464219C-4955-CA23-D018-2A6F4DEDBB5A}"/>
              </a:ext>
            </a:extLst>
          </p:cNvPr>
          <p:cNvSpPr/>
          <p:nvPr/>
        </p:nvSpPr>
        <p:spPr>
          <a:xfrm>
            <a:off x="8376530" y="3018383"/>
            <a:ext cx="491093" cy="49109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8CCCC0-E710-43C4-7733-F3EDDEB08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26" y="5185447"/>
            <a:ext cx="3000794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2996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705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title slide</vt:lpstr>
      <vt:lpstr>Alternatives to Traditional Endoscopy</vt:lpstr>
      <vt:lpstr>Alternatives to Traditional Endoscopy</vt:lpstr>
      <vt:lpstr>Transnasal Endoscopy TNE</vt:lpstr>
      <vt:lpstr>Contraindications to TNE</vt:lpstr>
      <vt:lpstr>Benefits and Risks</vt:lpstr>
      <vt:lpstr>Capsule sponge</vt:lpstr>
      <vt:lpstr>Capsule Sponge</vt:lpstr>
      <vt:lpstr>Capsule sponge</vt:lpstr>
      <vt:lpstr>COLON Capsule Endoscopy (CCE)</vt:lpstr>
      <vt:lpstr>Considerations for CCE:</vt:lpstr>
      <vt:lpstr>Summary</vt:lpstr>
    </vt:vector>
  </TitlesOfParts>
  <Company>The Clatterbridge Cancer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Toiviainen</dc:creator>
  <cp:lastModifiedBy>TOIVIAINEN, Victoria (THE CLATTERBRIDGE CANCER CENTRE NHS FOUNDATION TRUST)</cp:lastModifiedBy>
  <cp:revision>21</cp:revision>
  <dcterms:created xsi:type="dcterms:W3CDTF">2024-03-21T12:57:54Z</dcterms:created>
  <dcterms:modified xsi:type="dcterms:W3CDTF">2025-02-27T14:10:42Z</dcterms:modified>
</cp:coreProperties>
</file>